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E159F-4E1E-4565-8B6A-0C645091439C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A1B38-1B90-4345-B9D6-9AB6BDC0C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Poetry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dictionary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Onomatopoeia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word which sounds like what it describes</a:t>
            </a:r>
          </a:p>
          <a:p>
            <a:r>
              <a:rPr lang="en-US" dirty="0" smtClean="0"/>
              <a:t>Ex: whisper, snip, bang, squelch</a:t>
            </a:r>
          </a:p>
          <a:p>
            <a:endParaRPr lang="en-US" dirty="0"/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http://www.wpclipart.com/cartoon/signs/more_signs/POW_cartoon_sound_effec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42498">
            <a:off x="4953000" y="4419600"/>
            <a:ext cx="3314914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something that is NOT alive is given living qualities.</a:t>
            </a:r>
          </a:p>
          <a:p>
            <a:r>
              <a:rPr lang="en-US" dirty="0" smtClean="0"/>
              <a:t>Ex: “The wind snatched my hat from my head.”</a:t>
            </a:r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phrase or  verse recurring at intervals in a poem or song.</a:t>
            </a:r>
          </a:p>
          <a:p>
            <a:r>
              <a:rPr lang="en-US" dirty="0" smtClean="0"/>
              <a:t>Ex: </a:t>
            </a:r>
            <a:r>
              <a:rPr lang="en-US" sz="2400" dirty="0"/>
              <a:t>If I was your boyfriend, never let you go</a:t>
            </a:r>
            <a:br>
              <a:rPr lang="en-US" sz="2400" dirty="0"/>
            </a:br>
            <a:r>
              <a:rPr lang="en-US" sz="2400" dirty="0"/>
              <a:t>Keep you on my arm girl you'd never be alone</a:t>
            </a:r>
            <a:br>
              <a:rPr lang="en-US" sz="2400" dirty="0"/>
            </a:br>
            <a:r>
              <a:rPr lang="en-US" sz="2400" dirty="0"/>
              <a:t>I can be a gentleman, anything you want</a:t>
            </a:r>
            <a:br>
              <a:rPr lang="en-US" sz="2400" dirty="0"/>
            </a:br>
            <a:r>
              <a:rPr lang="en-US" sz="2400" dirty="0"/>
              <a:t>If I was your boyfriend, I'd never let you go, never let you </a:t>
            </a:r>
            <a:r>
              <a:rPr lang="en-US" sz="2400" dirty="0" smtClean="0"/>
              <a:t>go</a:t>
            </a:r>
            <a:endParaRPr lang="en-US" dirty="0" smtClean="0"/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Rhyme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Endings of lines that sound the same.</a:t>
            </a:r>
          </a:p>
          <a:p>
            <a:pPr>
              <a:buNone/>
            </a:pPr>
            <a:r>
              <a:rPr lang="en-US" dirty="0" smtClean="0"/>
              <a:t>Ex: </a:t>
            </a:r>
            <a:r>
              <a:rPr lang="en-US" sz="4000" dirty="0" smtClean="0"/>
              <a:t>Little Miss </a:t>
            </a:r>
            <a:r>
              <a:rPr lang="en-US" sz="4000" dirty="0" err="1" smtClean="0"/>
              <a:t>Muffett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Sat on her </a:t>
            </a:r>
            <a:r>
              <a:rPr lang="en-US" sz="4000" dirty="0" err="1" smtClean="0"/>
              <a:t>tuffet</a:t>
            </a: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Types of Rhyme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rhyme – what you normally thing of as rhyme. Cat, hat, fat, sat</a:t>
            </a:r>
          </a:p>
          <a:p>
            <a:r>
              <a:rPr lang="en-US" dirty="0" smtClean="0"/>
              <a:t>Weak rhyme – sometimes called partial rhymes. Words don’t sound exactly alike but close. Notion, nation. Bear, bore. Ear, are</a:t>
            </a:r>
          </a:p>
          <a:p>
            <a:r>
              <a:rPr lang="en-US" dirty="0" smtClean="0"/>
              <a:t>Eye rhyme – the words LOOK the same, but sound different</a:t>
            </a:r>
          </a:p>
          <a:p>
            <a:pPr>
              <a:buNone/>
            </a:pPr>
            <a:r>
              <a:rPr lang="en-US" dirty="0" smtClean="0"/>
              <a:t>Bear, ear. Slaughter, laughter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pattern of beats or sounds.</a:t>
            </a:r>
          </a:p>
          <a:p>
            <a:r>
              <a:rPr lang="en-US" dirty="0" smtClean="0"/>
              <a:t>Ex: “</a:t>
            </a:r>
            <a:r>
              <a:rPr lang="en-US" b="1" dirty="0" smtClean="0"/>
              <a:t>There once was a lady named Sue</a:t>
            </a:r>
            <a:br>
              <a:rPr lang="en-US" b="1" dirty="0" smtClean="0"/>
            </a:br>
            <a:r>
              <a:rPr lang="en-US" b="1" dirty="0" smtClean="0"/>
              <a:t>Who had nothing whatever to do”</a:t>
            </a:r>
          </a:p>
          <a:p>
            <a:endParaRPr lang="en-US" b="1" dirty="0"/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Similie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comparison using like or as</a:t>
            </a:r>
          </a:p>
          <a:p>
            <a:r>
              <a:rPr lang="en-US" dirty="0" smtClean="0"/>
              <a:t>Ex” “The cat’s fur was like silk”</a:t>
            </a:r>
          </a:p>
          <a:p>
            <a:pPr>
              <a:buNone/>
            </a:pPr>
            <a:r>
              <a:rPr lang="en-US" dirty="0" smtClean="0"/>
              <a:t>“She’s as mean as a snake.”</a:t>
            </a:r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Stanzas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verse of a poem, usually separated from one another by a blank line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message is the poet getting across? Anger, sadness, joyful, spooky?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Words close to each other begin with the same letter</a:t>
            </a:r>
          </a:p>
          <a:p>
            <a:r>
              <a:rPr lang="en-US" dirty="0" smtClean="0"/>
              <a:t>Ex: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ull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athom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ive thy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ather 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lies</a:t>
            </a:r>
          </a:p>
          <a:p>
            <a:endParaRPr lang="en-US" dirty="0"/>
          </a:p>
          <a:p>
            <a:r>
              <a:rPr lang="en-US" dirty="0" smtClean="0"/>
              <a:t>My example:</a:t>
            </a:r>
          </a:p>
          <a:p>
            <a:endParaRPr lang="en-US" dirty="0"/>
          </a:p>
          <a:p>
            <a:r>
              <a:rPr lang="en-US" dirty="0" smtClean="0"/>
              <a:t>Source: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362200" y="228600"/>
            <a:ext cx="5029200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dirty="0"/>
              <a:t>	        </a:t>
            </a:r>
            <a:r>
              <a:rPr lang="en-GB" sz="1800" dirty="0">
                <a:latin typeface="Garamond" pitchFamily="18" charset="0"/>
              </a:rPr>
              <a:t>Hard Frost</a:t>
            </a:r>
          </a:p>
          <a:p>
            <a:endParaRPr lang="en-GB" sz="1800" dirty="0">
              <a:latin typeface="Garamond" pitchFamily="18" charset="0"/>
            </a:endParaRPr>
          </a:p>
          <a:p>
            <a:r>
              <a:rPr lang="en-GB" sz="1800" dirty="0">
                <a:latin typeface="Garamond" pitchFamily="18" charset="0"/>
              </a:rPr>
              <a:t>Frost called to water “Halt!”</a:t>
            </a:r>
          </a:p>
          <a:p>
            <a:r>
              <a:rPr lang="en-GB" sz="1800" dirty="0">
                <a:latin typeface="Garamond" pitchFamily="18" charset="0"/>
              </a:rPr>
              <a:t>And crusted the moist snow with sparkling salt;</a:t>
            </a:r>
          </a:p>
          <a:p>
            <a:r>
              <a:rPr lang="en-GB" sz="1800" dirty="0">
                <a:latin typeface="Garamond" pitchFamily="18" charset="0"/>
              </a:rPr>
              <a:t>Brooks, their own bridges, stop,</a:t>
            </a:r>
          </a:p>
          <a:p>
            <a:r>
              <a:rPr lang="en-GB" sz="1800" dirty="0">
                <a:latin typeface="Garamond" pitchFamily="18" charset="0"/>
              </a:rPr>
              <a:t>And icicles in long stalactites drop,</a:t>
            </a:r>
          </a:p>
          <a:p>
            <a:r>
              <a:rPr lang="en-GB" sz="1800" dirty="0">
                <a:latin typeface="Garamond" pitchFamily="18" charset="0"/>
              </a:rPr>
              <a:t>And </a:t>
            </a:r>
            <a:r>
              <a:rPr lang="en-GB" sz="1800" dirty="0" err="1">
                <a:latin typeface="Garamond" pitchFamily="18" charset="0"/>
              </a:rPr>
              <a:t>tench</a:t>
            </a:r>
            <a:r>
              <a:rPr lang="en-GB" sz="1800" dirty="0">
                <a:latin typeface="Garamond" pitchFamily="18" charset="0"/>
              </a:rPr>
              <a:t> in water-holes</a:t>
            </a:r>
          </a:p>
          <a:p>
            <a:r>
              <a:rPr lang="en-GB" sz="1800" dirty="0">
                <a:latin typeface="Garamond" pitchFamily="18" charset="0"/>
              </a:rPr>
              <a:t>Lurk under gluey glass like fish in bowls.</a:t>
            </a:r>
          </a:p>
          <a:p>
            <a:endParaRPr lang="en-GB" sz="1800" dirty="0">
              <a:latin typeface="Garamond" pitchFamily="18" charset="0"/>
            </a:endParaRPr>
          </a:p>
          <a:p>
            <a:r>
              <a:rPr lang="en-GB" sz="1800" dirty="0">
                <a:latin typeface="Garamond" pitchFamily="18" charset="0"/>
              </a:rPr>
              <a:t>In the hard-rutted lane</a:t>
            </a:r>
          </a:p>
          <a:p>
            <a:r>
              <a:rPr lang="en-GB" sz="1800" dirty="0">
                <a:latin typeface="Garamond" pitchFamily="18" charset="0"/>
              </a:rPr>
              <a:t>At every footstep breaks a brittle pane,</a:t>
            </a:r>
          </a:p>
          <a:p>
            <a:r>
              <a:rPr lang="en-GB" sz="1800" dirty="0">
                <a:latin typeface="Garamond" pitchFamily="18" charset="0"/>
              </a:rPr>
              <a:t>And tinkling trees ice-bound,</a:t>
            </a:r>
          </a:p>
          <a:p>
            <a:r>
              <a:rPr lang="en-GB" sz="1800" dirty="0">
                <a:latin typeface="Garamond" pitchFamily="18" charset="0"/>
              </a:rPr>
              <a:t>Changed into weeping willows, sweep the ground;</a:t>
            </a:r>
          </a:p>
          <a:p>
            <a:r>
              <a:rPr lang="en-GB" sz="1800" dirty="0">
                <a:latin typeface="Garamond" pitchFamily="18" charset="0"/>
              </a:rPr>
              <a:t>Dead boughs take root in ponds</a:t>
            </a:r>
          </a:p>
          <a:p>
            <a:r>
              <a:rPr lang="en-GB" sz="1800" dirty="0">
                <a:latin typeface="Garamond" pitchFamily="18" charset="0"/>
              </a:rPr>
              <a:t>And ferns on windows shoot their ghostly fronds.</a:t>
            </a:r>
          </a:p>
          <a:p>
            <a:endParaRPr lang="en-GB" sz="1800" dirty="0">
              <a:latin typeface="Garamond" pitchFamily="18" charset="0"/>
            </a:endParaRPr>
          </a:p>
          <a:p>
            <a:r>
              <a:rPr lang="en-GB" sz="1800" dirty="0">
                <a:latin typeface="Garamond" pitchFamily="18" charset="0"/>
              </a:rPr>
              <a:t>But vainly the fierce frost</a:t>
            </a:r>
          </a:p>
          <a:p>
            <a:r>
              <a:rPr lang="en-GB" sz="1800" dirty="0">
                <a:latin typeface="Garamond" pitchFamily="18" charset="0"/>
              </a:rPr>
              <a:t>Interns poor fish, ranks trees in an armed host,</a:t>
            </a:r>
          </a:p>
          <a:p>
            <a:r>
              <a:rPr lang="en-GB" sz="1800" dirty="0">
                <a:latin typeface="Garamond" pitchFamily="18" charset="0"/>
              </a:rPr>
              <a:t>Hangs daggers from house-eaves:</a:t>
            </a:r>
          </a:p>
          <a:p>
            <a:r>
              <a:rPr lang="en-GB" sz="1800" dirty="0">
                <a:latin typeface="Garamond" pitchFamily="18" charset="0"/>
              </a:rPr>
              <a:t>In the long war grown warmer</a:t>
            </a:r>
          </a:p>
          <a:p>
            <a:r>
              <a:rPr lang="en-GB" sz="1800" dirty="0">
                <a:latin typeface="Garamond" pitchFamily="18" charset="0"/>
              </a:rPr>
              <a:t>The sun will strike him dead and strip his armour.</a:t>
            </a:r>
          </a:p>
          <a:p>
            <a:endParaRPr lang="en-GB" sz="1800" dirty="0">
              <a:latin typeface="Garamond" pitchFamily="18" charset="0"/>
            </a:endParaRPr>
          </a:p>
          <a:p>
            <a:r>
              <a:rPr lang="en-GB" sz="1800" dirty="0">
                <a:latin typeface="Garamond" pitchFamily="18" charset="0"/>
              </a:rPr>
              <a:t>		</a:t>
            </a:r>
            <a:r>
              <a:rPr lang="en-GB" sz="1800" i="1" dirty="0">
                <a:latin typeface="Garamond" pitchFamily="18" charset="0"/>
              </a:rPr>
              <a:t>Andrew Young </a:t>
            </a:r>
            <a:r>
              <a:rPr lang="en-GB" i="1" dirty="0">
                <a:latin typeface="Garamond" pitchFamily="18" charset="0"/>
              </a:rPr>
              <a:t>(1885-1971)</a:t>
            </a:r>
            <a:endParaRPr lang="en-GB" sz="1800" dirty="0">
              <a:latin typeface="Garamond" pitchFamily="18" charset="0"/>
            </a:endParaRPr>
          </a:p>
          <a:p>
            <a:endParaRPr lang="en-GB" sz="1800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553200" y="1524000"/>
            <a:ext cx="1739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9933"/>
                </a:solidFill>
                <a:latin typeface="Arial" charset="0"/>
              </a:rPr>
              <a:t>Rhyming Couplet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162800" y="2209800"/>
            <a:ext cx="735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66FF66"/>
                </a:solidFill>
                <a:latin typeface="Arial" charset="0"/>
              </a:rPr>
              <a:t>Simile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81000" y="3200400"/>
            <a:ext cx="917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FF"/>
                </a:solidFill>
                <a:latin typeface="Arial" charset="0"/>
              </a:rPr>
              <a:t>Stanzas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28600" y="838200"/>
            <a:ext cx="1514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3300"/>
                </a:solidFill>
                <a:latin typeface="Arial" charset="0"/>
              </a:rPr>
              <a:t>Personification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543800" y="5715000"/>
            <a:ext cx="124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9933"/>
                </a:solidFill>
                <a:latin typeface="Arial" charset="0"/>
              </a:rPr>
              <a:t>Half Rhyme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7070725" y="4708525"/>
            <a:ext cx="1130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3300"/>
                </a:solidFill>
                <a:latin typeface="Arial" charset="0"/>
              </a:rPr>
              <a:t>Alliteration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7375525" y="3489325"/>
            <a:ext cx="1187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CCFF"/>
                </a:solidFill>
                <a:latin typeface="Arial" charset="0"/>
              </a:rPr>
              <a:t>Assonance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69925" y="524192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04800" y="5257800"/>
            <a:ext cx="12715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Metaphor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2" grpId="0" autoUpdateAnimBg="0"/>
      <p:bldP spid="12294" grpId="0" autoUpdateAnimBg="0"/>
      <p:bldP spid="12296" grpId="0" autoUpdateAnimBg="0"/>
      <p:bldP spid="12297" grpId="0" autoUpdateAnimBg="0"/>
      <p:bldP spid="12298" grpId="0" autoUpdateAnimBg="0"/>
      <p:bldP spid="12299" grpId="0" autoUpdateAnimBg="0"/>
      <p:bldP spid="12300" grpId="0" autoUpdateAnimBg="0"/>
      <p:bldP spid="12301" grpId="0" autoUpdateAnimBg="0"/>
      <p:bldP spid="1230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Assonance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words close to each other have the same vowel sounds in them</a:t>
            </a:r>
          </a:p>
          <a:p>
            <a:r>
              <a:rPr lang="en-US" dirty="0" smtClean="0"/>
              <a:t>Ex: “with d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ing l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ght the s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lent fall of n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ght”</a:t>
            </a:r>
          </a:p>
          <a:p>
            <a:endParaRPr lang="en-US" dirty="0"/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Colloquial language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language people use in everyday speech.</a:t>
            </a:r>
          </a:p>
          <a:p>
            <a:r>
              <a:rPr lang="en-US" dirty="0" smtClean="0"/>
              <a:t>Sometimes called slang.</a:t>
            </a:r>
          </a:p>
          <a:p>
            <a:r>
              <a:rPr lang="en-US" dirty="0" smtClean="0"/>
              <a:t>Ex: bloke, </a:t>
            </a:r>
            <a:r>
              <a:rPr lang="en-US" dirty="0" err="1" smtClean="0"/>
              <a:t>dissing</a:t>
            </a:r>
            <a:r>
              <a:rPr lang="en-US" dirty="0" smtClean="0"/>
              <a:t>, buff, 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Couplet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pair of </a:t>
            </a:r>
            <a:r>
              <a:rPr lang="en-US" dirty="0" err="1" smtClean="0"/>
              <a:t>ryming</a:t>
            </a:r>
            <a:r>
              <a:rPr lang="en-US" dirty="0" smtClean="0"/>
              <a:t> lines in a poem. Sometimes called a rhyming couplet.</a:t>
            </a:r>
          </a:p>
          <a:p>
            <a:r>
              <a:rPr lang="en-US" dirty="0" smtClean="0"/>
              <a:t>Ex: “So long as men can breath or eyes can see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So long lives this, and gives life to thee.”</a:t>
            </a:r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metrical foot of two syllables, one short (unstressed) &amp; one long (stressed) Sounds like a tic tock</a:t>
            </a:r>
          </a:p>
          <a:p>
            <a:r>
              <a:rPr lang="en-US" dirty="0" smtClean="0"/>
              <a:t>Ex: “to be or not to be”</a:t>
            </a:r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Mental pictures which help the reader or </a:t>
            </a:r>
            <a:r>
              <a:rPr lang="en-US" dirty="0" err="1" smtClean="0"/>
              <a:t>listenr</a:t>
            </a:r>
            <a:r>
              <a:rPr lang="en-US" dirty="0" smtClean="0"/>
              <a:t> imagine something clearly</a:t>
            </a:r>
          </a:p>
          <a:p>
            <a:r>
              <a:rPr lang="en-US" dirty="0" smtClean="0"/>
              <a:t>Metaphor, simile, and personification are types of imagery</a:t>
            </a:r>
          </a:p>
          <a:p>
            <a:r>
              <a:rPr lang="en-US" dirty="0" smtClean="0"/>
              <a:t>Ex “the merciless iced east winds that </a:t>
            </a:r>
            <a:r>
              <a:rPr lang="en-US" dirty="0" err="1" smtClean="0"/>
              <a:t>knive</a:t>
            </a:r>
            <a:r>
              <a:rPr lang="en-US" dirty="0" smtClean="0"/>
              <a:t> us”</a:t>
            </a:r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Describing something by saying it is something else</a:t>
            </a:r>
          </a:p>
          <a:p>
            <a:r>
              <a:rPr lang="en-US" dirty="0" smtClean="0"/>
              <a:t>Ex: The sea was a monster chewing at the beach.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Ms. Skaggs is an ogre.</a:t>
            </a:r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arrangement of words in which the accents occur at equal, rhythmic intervals of time.</a:t>
            </a:r>
          </a:p>
          <a:p>
            <a:r>
              <a:rPr lang="en-US" dirty="0" smtClean="0"/>
              <a:t>Ex “</a:t>
            </a:r>
            <a:r>
              <a:rPr lang="en-US" dirty="0" smtClean="0">
                <a:solidFill>
                  <a:srgbClr val="FF0000"/>
                </a:solidFill>
              </a:rPr>
              <a:t>Hick</a:t>
            </a:r>
            <a:r>
              <a:rPr lang="en-US" dirty="0" smtClean="0"/>
              <a:t>ory </a:t>
            </a:r>
            <a:r>
              <a:rPr lang="en-US" dirty="0" err="1" smtClean="0">
                <a:solidFill>
                  <a:srgbClr val="FF0000"/>
                </a:solidFill>
              </a:rPr>
              <a:t>dick</a:t>
            </a:r>
            <a:r>
              <a:rPr lang="en-US" dirty="0" err="1" smtClean="0"/>
              <a:t>ory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dock</a:t>
            </a:r>
            <a:r>
              <a:rPr lang="en-US" dirty="0" smtClean="0"/>
              <a:t>”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My example:</a:t>
            </a:r>
          </a:p>
          <a:p>
            <a:endParaRPr lang="en-US" dirty="0" smtClean="0"/>
          </a:p>
          <a:p>
            <a:r>
              <a:rPr lang="en-US" dirty="0" smtClean="0"/>
              <a:t>Source: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515</Words>
  <Application>Microsoft Office PowerPoint</Application>
  <PresentationFormat>On-screen Show (4:3)</PresentationFormat>
  <Paragraphs>139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Poetry Terms</vt:lpstr>
      <vt:lpstr>Alliteration</vt:lpstr>
      <vt:lpstr>Assonance </vt:lpstr>
      <vt:lpstr>Colloquial language </vt:lpstr>
      <vt:lpstr>Couplet</vt:lpstr>
      <vt:lpstr>Iamb</vt:lpstr>
      <vt:lpstr>Imagery</vt:lpstr>
      <vt:lpstr>Metaphor</vt:lpstr>
      <vt:lpstr>Meter</vt:lpstr>
      <vt:lpstr>Onomatopoeia</vt:lpstr>
      <vt:lpstr>Personification</vt:lpstr>
      <vt:lpstr>Refrain</vt:lpstr>
      <vt:lpstr>Rhyme </vt:lpstr>
      <vt:lpstr>More Types of Rhyme</vt:lpstr>
      <vt:lpstr>Rhythm</vt:lpstr>
      <vt:lpstr>Similie</vt:lpstr>
      <vt:lpstr>Stanzas</vt:lpstr>
      <vt:lpstr>Tone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 Terms</dc:title>
  <dc:creator>Julie Skaggs</dc:creator>
  <cp:lastModifiedBy>Julie Skaggs</cp:lastModifiedBy>
  <cp:revision>6</cp:revision>
  <dcterms:created xsi:type="dcterms:W3CDTF">2013-09-13T17:20:53Z</dcterms:created>
  <dcterms:modified xsi:type="dcterms:W3CDTF">2013-09-13T18:03:16Z</dcterms:modified>
</cp:coreProperties>
</file>