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0E2DFF8-4AC5-46D3-9804-84AE01E4400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DA8862A-9662-4325-86D6-E6BC64C683D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frm=1&amp;source=images&amp;cd=&amp;cad=rja&amp;docid=J0EaluITietXLM&amp;tbnid=2ut4sR83JZeZ-M:&amp;ved=0CAUQjRw&amp;url=http%3A%2F%2Fitlab2.coe.wayne.edu%2Fakayed%2Ffile_pages%2Factivities1.html&amp;ei=5-jOUp2MCMiGqgH2lIAo&amp;bvm=bv.59026428,d.aWM&amp;psig=AFQjCNHJAzF_ZXhUxVvlMoJpLeP3weUtqA&amp;ust=138937813680467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HEjQP5A0M05uDM&amp;tbnid=0S_BBeI2tIxHkM:&amp;ved=0CAUQjRw&amp;url=http%3A%2F%2Fwww.spacegrant.montana.edu%2Fmsiproject%2Fblimp.html&amp;ei=zOvOUsinOsSCrAHU7oC4BA&amp;bvm=bv.59026428,d.aWM&amp;psig=AFQjCNEKWXQW1B2Zy2CGQ4nqHoCDazXJIQ&amp;ust=138937882971150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Properties of Matter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9, Lesson 1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You Describe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352800"/>
          </a:xfrm>
        </p:spPr>
        <p:txBody>
          <a:bodyPr/>
          <a:lstStyle/>
          <a:p>
            <a:r>
              <a:rPr lang="en-US" dirty="0" smtClean="0"/>
              <a:t>Properties are things that can be observed about an object or group of objects.</a:t>
            </a:r>
          </a:p>
          <a:p>
            <a:r>
              <a:rPr lang="en-US" dirty="0" smtClean="0"/>
              <a:t>Color, size, shape, mass, weight, volume, density, boiling point, solubility, etc are all properties.</a:t>
            </a:r>
            <a:endParaRPr lang="en-US" dirty="0"/>
          </a:p>
        </p:txBody>
      </p:sp>
      <p:pic>
        <p:nvPicPr>
          <p:cNvPr id="1026" name="Picture 2" descr="https://encrypted-tbn0.gstatic.com/images?q=tbn:ANd9GcQpFoHK1EKrWOznVHx7Svi6hZvqoqwwPMridtNx5u7-Wg86Awz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191000"/>
            <a:ext cx="36576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You Describe Matter?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2971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Mass</a:t>
            </a:r>
          </a:p>
          <a:p>
            <a:r>
              <a:rPr lang="en-US" dirty="0" smtClean="0"/>
              <a:t>the amount of matter in an object</a:t>
            </a:r>
          </a:p>
          <a:p>
            <a:r>
              <a:rPr lang="en-US" dirty="0" smtClean="0"/>
              <a:t>remains the same </a:t>
            </a:r>
          </a:p>
          <a:p>
            <a:r>
              <a:rPr lang="en-US" dirty="0" smtClean="0"/>
              <a:t>measured in g or kg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Weight</a:t>
            </a:r>
          </a:p>
          <a:p>
            <a:r>
              <a:rPr lang="en-US" dirty="0" smtClean="0"/>
              <a:t>how strongly gravity pulls on the mass of an object</a:t>
            </a:r>
          </a:p>
          <a:p>
            <a:r>
              <a:rPr lang="en-US" dirty="0" smtClean="0"/>
              <a:t>changes depending on the gravitational pull</a:t>
            </a:r>
          </a:p>
          <a:p>
            <a:r>
              <a:rPr lang="en-US" dirty="0" smtClean="0"/>
              <a:t>measured in </a:t>
            </a:r>
            <a:r>
              <a:rPr lang="en-US" dirty="0" err="1" smtClean="0"/>
              <a:t>Newtons</a:t>
            </a:r>
            <a:r>
              <a:rPr lang="en-US" dirty="0" smtClean="0"/>
              <a:t> (N)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You Describe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Volume</a:t>
            </a:r>
          </a:p>
          <a:p>
            <a:r>
              <a:rPr lang="en-US" dirty="0" smtClean="0"/>
              <a:t>how much space matter takes up</a:t>
            </a:r>
          </a:p>
          <a:p>
            <a:r>
              <a:rPr lang="en-US" dirty="0" smtClean="0"/>
              <a:t>measured in </a:t>
            </a:r>
            <a:r>
              <a:rPr lang="en-US" dirty="0" err="1" smtClean="0"/>
              <a:t>mL</a:t>
            </a:r>
            <a:r>
              <a:rPr lang="en-US" dirty="0" smtClean="0"/>
              <a:t> or cm</a:t>
            </a:r>
            <a:r>
              <a:rPr lang="en-US" baseline="30000" dirty="0" smtClean="0"/>
              <a:t>3</a:t>
            </a:r>
          </a:p>
          <a:p>
            <a:endParaRPr lang="en-US" dirty="0" smtClean="0"/>
          </a:p>
          <a:p>
            <a:r>
              <a:rPr lang="en-US" dirty="0" smtClean="0"/>
              <a:t>Use the water displacement method for irregularly shaped objects</a:t>
            </a:r>
          </a:p>
          <a:p>
            <a:r>
              <a:rPr lang="en-US" dirty="0" err="1" smtClean="0"/>
              <a:t>LxWxH</a:t>
            </a:r>
            <a:r>
              <a:rPr lang="en-US" dirty="0" smtClean="0"/>
              <a:t> for regularly shaped objects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You Describe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95400"/>
            <a:ext cx="7498080" cy="502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Density</a:t>
            </a:r>
          </a:p>
          <a:p>
            <a:pPr>
              <a:buNone/>
            </a:pPr>
            <a:r>
              <a:rPr lang="en-US" dirty="0" smtClean="0"/>
              <a:t>How much “stuff” (mass) is in a given space (volume)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Density = </a:t>
            </a:r>
            <a:r>
              <a:rPr lang="en-US" dirty="0" err="1" smtClean="0"/>
              <a:t>Mass÷Volume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Can be changed by varying the volume of the object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17410" name="AutoShape 2" descr="data:image/jpeg;base64,/9j/4AAQSkZJRgABAQAAAQABAAD/2wCEAAkGBhQQEBUUExQUFRIWFx0aGBcYGBweFxkZIx0aFxwiGyAeIyYeHhojIh8YIi8gIycpLC4sGCAyNTAqNScrLCoBCQoKDgwOGg8PGi8kHyQsNSwpLDAsLiwtLCosLC8sLyosLCwqLCo0LCoqLCwsLC0sLCwsLCwsLCwqLCwsLCwsKf/AABEIALUBFwMBIgACEQEDEQH/xAAbAAACAgMBAAAAAAAAAAAAAAAABQMEAQIGB//EAD0QAAICAQMCBQIEBQEHBQADAAECAxESAAQhBTEGEyJBUTJhI0JxgQcUM1JikRZDcpKhscEVJILR8DRTY//EABoBAQACAwEAAAAAAAAAAAAAAAABAgMEBQb/xAA0EQABAwIEAwYFBAIDAAAAAAABAAIRAyEEEjFBE1FhBSJxgZHwMqGx4fEUI8HRQlIzYsL/2gAMAwEAAhEDEQA/APbNGsaNchZFnRo1jRFnRrGs6IjRrGjRFnRo1jRFnRrGjRFnRo0aIjRo0aIjRo0aIjRo0aIjRpb1zxBFs0DSkksaRFFu7d6Uce3JJIA9yNI9j/EaJnCyxSQKxADsUZATwMipONniyMfuNVLgCATcrI2jUc0ua0kDdddo1jVHrPW4tpF5kzUCQqgC2Zj2VQOSx5/0J7A6ssYE2Cv6NcbF/EuLL8SCaOP+/wBDYj5ZUYsB/wAOWuvilDqGUhlYAgg2CDyCD7g6q1zXCWmVkqUn0zDwQt9GjVXf9Ti265TSJGpNAuwUE96F9z9hqyxq1o1W2HUop1yhkSRQaJRgwB+DXY/Y6saIs6NGjREaNGjREaNGjRFFuZxGjO3CqpY/oBZ1xSzTbkeZLLImXKxROUVFPKgkepnqrJNXdADXZ73bCWN4z2dSp/QgjXmw8QhIiljz0byVNExSOGEeSMOGW+SLBBBHteuV2ma4pt4NpNz72W1hgwk5k1bxFuNqRDkJjN6du8ndHAtvNIrNAoLDs1riT6gRv/LyE2dzuc/7hJQv7IBgB9sa1VTw7DX4iCZ/zSSAM7H5+36LQHYDSiTequ4G1/mFEBBYnzBmhBC+SHuxkSDycgAVHcVyDja1dobTeZbqY19PodVt8FjDJGqfJ4i3ExO2LYSQ158yCi6t/T8sG8CwBLd8SKH1AjLbibagyxyyuE9TxyOXV0HLUTyr1ZBBqxRBB1Vn6Ht0UsoSBlHEq0pT7k9iPkNYPY6X9ElTfDOdo5GFgQg2igErlj7l6ys3QIA9ybHHVqhFdriGtgERqfDS/wAvRBQYBli5TpN/LvAJmkkjif1RRxsUqM0VLkeppCKJF0t1XBJxJ4hn2VLkZ1lPlw+Z9STGyoZhy0RAJJPqXHuchSjrbx7BPNhKRuP9zdLKLC/T7FbByUdgQeDxc2fSIJEDsU3LHvKaYE++PcKo7BR2/WzqRjqzHfqC45TYCP40tzm/qoNBhGSLq7/Lyty+53Bk92Vyig/4oPSB9iD9ydajxHuXY7QsFlQZvOqgEwkkJivKrKSGVjVAKSAMgFRbveLDOu2XcKkL2WuQZQY1aqxNrnYABNrTY9xTWToO3C2EWMgX5inF197z7/fkkfN86q3GV6IJe8nOLW069PAePJSaLHaDRWrnh9cM0rOOSkrl0kHuDfKk+zL2NWCLB7Hp+9WeJJU+mRQwvvRF8/fXmPSt6u+dklkRxF6cFIAmYE3IVB9SVjQ+kEnvxTDdTR9PAmiZIWXvGCFWZR9S49iaumAtTXsSDt4PGvov4Fckk78v5/pYq1AOGZll6LrOq+y6hHOucUiSL2tWBF/HHY/bVjXoFz0aNGjREaNGjRFgmu+uck/iDsw1CR2H96RSNH+zKpDD7rY++tP4iuRsSB9DyRpJ/wABYAg/YmlP2Y64EDWlisVwIAEyut2f2eMU0uc6ITvxvull3UMiMHifbkxsptT6/XR7X9GkG5rBsvpxN/pXOr3S5tsItwm5DFM0aJY/6onKtkYvhioUsScaPq4Y2o6p5Do0Xl7t5WoqrvDgFDLkX8vGjVgZWtnjkDWCtQFZ7auaJEwdfJdLDVzh2OoZSYMSNL810sf8T2jhijiiaVkiQSTMHKZhRkFxBLkHgmxzffSvq3itt9LCXVFCpJiUcsjMSl9wCGCg8HsMue+qEW7oqrIY74X6Sp+ACvY/AIH21VkEX82qyZeUSkkmF5ZAuBjjz5j0AK9lJ7AnVuO+u404gEeNkGDo4Voq6kH58oTXTfoXjU7faRwxRiRwXNsxCJGXYxjgEsStEAUApXkWBpdtf5PP8dd8YPcO0JWv/wDQResr8hb+/F6o+KHSPeyRF1WGT8dWVgA8TKgQKR2Xhhx+VBXfVaFJ1Gm5zCCel4+6YiqzFVW06jSBre09F3vh/wAeGWVYZ0VGc0joxKFu+LAgFGPt3B7XdA8d1HdHcbmWZ7LF3Rb/ACRq7IqqPbtbV3Yn7UvTpsfpaIKjAhkdK4YEMp44YWAaPB093vS84U3qyQRruBm8UsnlhZT/AFPKYg5Bms4kdyTfNasXuxNEtYe8NdpCoKNLBYgPcO6RbeCqfTN0dvuYpU4bNEYD88bOqFWHvV2t9mA+TfoG88dbSJyhkZ2U03lxu6qR3BKgix7gEkfGvPN3s1TbvO+62wZFJijimV2L8UxPHKXkFUH1BSTwBqHbYYAR4+WBS4kFaHxWo4lTC0gHiSfkEdhqOPrlzDAHzK9f6b1OLcxiSFw6Hix7H3BB5DD3BAI1a15z/D9yN9Iq/S0OTj2sMqoT96Lj9B9uPRtb9J/EYH81wsTQ4FU05mEaNGjWRa6NGjRoiq9URmglEf8AUMbBf+LE1/11whaJtiLJWIRj6fqUrQ4H96sAK/uFa73qO68qGSSrwRmr5oE6833HQyYTIGkfcMyzOA5CyvkshGN4VxivHFLz3OuN2qGRTzOg5rLcws96Ah9zuJEhinj8syti7o47Ys5Xg2jNVGiQPVTdjptuGigipgqxilChbBvgKqgck9goHOqHVN4k+2UwnJpHAiIJUrKLIJ4JUpTFgRfBUjmtYRZf5qETmNgI5CjKCtv6ASVJIDYlqo9i+uC5uYAkZYklotpy+i3wY6qhtx5UpM8cibSOjBniVjJ+ovTEgLwEJ4UMeRxTHrkqtaIrPuVGaeWBlGecSzEgKrEEUT6hkKIvV3fb3EqgTzJHBpLoYjhi5N4pyBdG7oA6U9IR9jGFmRcC5ylRi1EmkzBUEKoxQMLACi6HOrB5qAVSO8NBOvXn4/7E+KiI7qm6FKFIWVWTdyDJy4FyEAZCMgkFEuggNgUa5JNTqLmVw+0WQhmwmkjxVXj5DYEsMpVIoOO1sL44n6xnvY3jgUAK1CZmKgOp9Xl0CWr1KW4HJAJ51bi6ssIKSoIMEyAHqjKLx+GQASRwMKDcjg2Dq0uB4gEuOrZ08tfAbR4KLabc1nab7bpC2IEccXpdCtMh4pWXkljYrvlYq70oVMJSZIZV2KgOisFKpJfJZQxYRKKYAilLMaAAqzPtJpZ4twIVUIp/DeQh3/sLAKVVktyASazPbV4ddUqAqOZixTyTQcMBZy9goBBz5BDLV2AYEsuwTPxX+H76948/FTrr+Vr1eaJwI6Z5CM0EVGRfYOGsBBfZiQDyOeRqr0KXAr/MqU3ko5ZgMWIF4REEgKo5w4Pc0eTrTpkL7FXMsa+Wzli8bFjEl+hSCoPlRjix2Fmqsibq8jbqOWGBRY485mKqkgpgUIBLOho2KAPF3Y0ywOEPg/2n2I0tqfRJ/wAt+SnTqeG5WXbRySMr4TFMQjoLDKxYgO6HkVeJBFiyNdp0jrsW5yCEh0rONxUiXyLHwfZhYNGjwdcVs9+NuFilQQhUJVgbiZVFtTUKYC2KkXVkZUa32e9nM0e4ihUKFZakco8iNRFgI2FEBgGs8mwCddLBYx1E8N47mzifYPgNFrVqIf3hryXoejS3ovXF3StSskiHGSNvqU9x24ZSOQw4I+4IDLXoQQRIXOIhGjRo1KKHebRJo2jkUMjghlPYg99eT+K+jjbTeRtppCaDMXCMIgfpF1k7Ec0TwOS3IB9e15d4x2xh37l+FnxaNvZiFCMt9shjde4Njsa18VIpkgSR5+a6XZh/fDS6AesT0XNyloQrEK0aKQ2IIcZHJ3a2OZNLfY0orsBqTasPOlB+o4kfdMQBX2By/c/fW3UpwqEd2cFUX3ZiK/09yfYaW7roJCqyyzM0Y7GTuK5xNWpPse3seNckO4omoYJtPv0Xp8vCtSEgXTPqSZRlexYhV+zXwf2+r7BSfbVXdb8SsP5SNhChemIDvKzFQzuzMoyIUAKLxXi15UN/DkaNDuY8TJPJtZW28zFmkxwpko+lWpgbUDIEgjjlZnSxxw4i1sGuFjFcge55AA+9+2tkDgUQG3zb7AbrSn9RiCXWyRA5k6FQRdbNSqwAljQsOKsAXyCSRXHuQRyCeavbDaLGgCj2sn3Y/J//AHHYcaVbzo3nTqPMkJQW7HE8NdKFxx5onkUKHBvV1tnJEn4Ts5UcJIQQwHsDQIPxzX299a1QUyAGGCdRt7381u0zUzEvEgaHdaTFopgsYOMgJbEA4EEAsqkgEkHtYBIBPvejdVUM5MUo8pcUDUTHCtiMAAk0QLZlBtixP2m6M/moJibaQfFBQCaUDmq9/e/2o3qM8yBDiygsz1ZCG1oA8Eki+eBhfPA1cVImk4eJ8PcLGaWaKwPgPH+VJ0zbgIH4LuAzN7sSAf8AQdgPYan2/T1bcx/ieSrlhK4C1iqPJkcvSCuP1H2u9VF6e8SVC7EjskhBU/bgAr9q4HxWmY6dHL05d2JPMLyJG64lVhUsMlKkkli2ALEkFTxwxu1CmXvNSZaNf6hY8XWFOmKcQ42B685XQ9D8UbLZgrDFuZA5BecqMpOKBolWxA7AKAOaHPPb9O6lHuIllhcPG3Zh/oQfcEGwQeQQQdeSa6z+GpOW6HOGUZ+2ZU5fviI7/bW1hcWazi0iOS5XaHZzaFPiBxJm87rudGjRrfXDRo0aNEUe4VSjBqxIOV9qrm/tWvLW3sy7chVbyWYJFNYEghLKis63YbE8MOSMSQpsa9N6ntjLBJGDRdGUH4JBGuCbfI21cOpJRRHLF2YPQXA/BJIpu1EMDXOuR2oSGs7kjN6flbeF1N9lD1LpcW2RZ44o1O39RrFSYwpVhkaFhTYLHuvcXetd3vI960UUUnN+azDiWMLjVA8o5LV6h2z451GdvOo20e5aORPMXNuci2LFA3GLDIL6qWyF4s6u9alMTxTKC8lmPAfVIrUSF/yXHLmhQayLscIWLQTmdeDNvn1v9Vv89gtdijR7p1lkzZ408tioUlVMmQ44JUsGNAfWPjW26kfc+bFHisYBR5GGVsQQyooI+nsWJq+ADRqCl3s5DCQJAFYAh4381s+fZhiooV7ufgan6I4jy25J8xGZhkbZ0Z2YOD+bvTH2YG+4vG8R3474AtFh19I6XUjlsoYJW2EcaSlDt1UIJQCpSgAvmLZsN2zB71Y5vWu42E28ETtjCEkEsaMmb2LC+Z6gBYNlB249V9t/FTeZCdugDTygYof7VZXLN/anFWe5IGmew36zpmhsWQR+ZW91YdwwPBB1Be5tMVw3vE3P8xpe48rbpAJyzZL3608Z8p0B3B/phTSSj3YE2VC/mBsjisrFxf8ApU6TNuQ0UkrRqhjwKAqpLAKxYkNyeWBBodvaLf8AUV/m45RzDtw6SyflRpAgHPuFxGZH05C/enu43KxoXdgqAWWPav8Az+3fR5dSDcjfiF/66bHnfwQQZk6JZF1Vt1YgACgU8ki3i3vGEBFuv5rIC8D1cgQ7NG6fDGjlH2yAKZAMGjHsziyGS+7CiLsgiyDw3uMDJFIvlySSSTop4LRu2X/Ot0y9xx83qbxO+W3eBaM06MkafJIILN8Rr3LdvbuQDciKvADe4T7dPS/T5qP8c03UO62km+jUnGKLNXQMmUjYtkpb1AKGq8eTR5I5GpZetPCSkqZSn+l5fAnPwAxODDuQSQFtrIBq70vfLNH6eGX0uh+pHHdWHsf+4oiwdKus70HcRMozTaszTsATgGQxiq7uLyKjkKCfcXDMz3mk5vdEwOXK/UwOs22Q2GYG6Y7NN1FKZhJBmyBDH5bFCASwGWQaxbDLH3+n2113QusfzUWRUxyKxSSMkEo4o1Y4IIIYH3DA8dtc6sylMwwKEXlYxrvd9q++r/gxc1mnFiOZx5dgjJFRUzo+zEGj7qFPvrrdkYmtUJpuHdA5RHRamLpsAzDVdJo0aNehWgqPWurJtYHmeyqjsPqZiaVVv8zEgD9dee7/AMXbncAh49r5Z/3LxmRfkBmLDIj5Cj9PnrfH2xeXZkoCxjdJCoFllU21AdyBZA9yBrzuKUMoZSCpFgjsRrQxlepSjJ6/wu52VhaFYONS5G38qxutvG6jcwbYRYDytzGgsxm80ksctEwJ9VccWBTUn6h1yONCVYO54VVIJJPA7dh/+769A/hrtmInnoiOTFUP9+GVsPlbagffE1xRKzxt1ltxJJto6SCN1zZQM3lFPwSKCr6eaJJvtXMVaNNwFara1ws2HxNRlR2GojMJseQXHQdOlKRW6oY1oKAx9gDkwZb/AEFD9e+odqvkyD0sK9DRrbgZG1eP8xUkG17jnjjm7LnD6s2eMfWGrJR2yUgC69wb47H2MfmTfzUUsIXAXi7AkMyHkqPzKpdQDYBbteLVr0i6pId8H05roVg2kAWjv6DryWj9WiilLGRMJABlkPSwv6vhSK57Ajmr1LvetxohKESNXCoQST2F12F1yf0FmhpjL13dvI0f8wzKV/GzSFgwNgKFMeNmib7Chwb0k23SOWRHkWFW5AxtpBTcen0qvHb/AKVqHU8PZ0m2vhspp1MTdpaBOkGb7rXpvRZol9MqxkgWmGS3VEkk/Ue5IofrQ1nb7owuXlLeqkkuqjZQWBGIH4RUk37Vz71eYtCQS5eMkKcqyUk0DYAtbIBvkXd6i20sw3YljCrGUJV2GWQp4slU8EG3ALcGiaIAylhNUuNSMsXIHyUVf2Q0U5zTYE/NTv1ZK9BEjn6UQglj7duw/wAjwNVukbUmJ1Z2MTmjGrEIxUlSzAEZWboHgDHi9Qr0omRkSWVIl+umAtjTYqAoCgAi649VAfFk7c7ZLjJaNbLIa4XkkoQBRHJxNg9hWqd2m3LSdcrJDqhDqrbD6qxD08LLGA7xxNIqSBSDQZgmS5hgpBIJ+RfF1r2Ho/R4tpEIolxUEk2bZmJtmYnksT3J1574d8OTbmaNmjaPboyuzOCpfEh1VFPJBIFsQBQIFk8en66GEY9tPvi/zjqvPdqVmPqxTMgek9FnRo0a21ykaNGjRFV6puDHBK6i2SNmA+4Uka89k8Pxvt1ZVQz0JBK31NJYlJZu9Mbv4v7DXo+5lVEZm+lVJb9ALP8A015buIpl2rH0jbMQ3lkkyRQFlJXIcMAl2COASLYC9cntMOhmV0d7TmtvCxJkKXddbi3kCxxsuc/pxaskFFixUHnEKSrKaJxINc6sJt2h3MPmStIhR40Lhcg5KNRYAZMyqaJF+k/Op+vELEJVxyiYNGOaY/TgMQT6wcRQPJU0arVXcTjdyJA6SIuJkkR1KklSgVchwQGORKE/SvPJ1wGQWdwQzvTuRb+o+hW+db6qbfO67pTCub4fiqSAPLBbA5Hs+RfEdiM7qgRH0zYR7hHkmjVpGkfIOAWTF2RVB9sQPY9yT76Bjs5i0jt5UoRRJI9hXXKlLNyAwPFnurc8jWNtFJLLJNA6xxE40VzWV19LP9Qx7YgqfUFs36dRozumBAh179PfLkm9/RQ+I9jHttq8sQWGSMgrIoAYEsqGz3a1J4N+3wNMf9ndtQHkxkKKBI5I/wAj3a+5u7JOl/VleHGfcMJoY/qjVMQpPpDgWczzjTdg1jkasdO6duY4wvmxqPaNkL+UPZA+QLBRxZ+O9VqXF3AaeJvrJv05215X9QjNoq282Ea7yCMBVjkV2eIABHMYQx2o44yP64rf0jTMdA24N+RF7/kFc96HYX9tJN3tHEpiY57ic5Rbiq8sJyfSDS+XdhQafzPVfqtrudjuWQqNwi8cMIiH/wBcyF/UCx7VxpWmGfuRbW9+tvS97I3eyo+H+nRTJL5gWYrNJEpcZFY42KoovtQ5vuSbOpOv9Ni2+0mliRI5I0MiOFGQdQSCT3I9iDwQSPfUHSYnlYvAF2yxjynQjMPInpIqxwnIEgNtfPAGp+rRSxhZ5nWSGE5vGqFRQ5z+ol2T6gh4/cDWRxd+oHf3+H/zyv8AlQIyaeatwdA25jS40Y1eZFuxPqJLdzZNmz76odW6dEk+2jULHHMzJIigKsiqjSKpA47j9wSvY6sdL2G4RLV0RGNrCyFxEp5ChgwJ+a7C6HAGqPUNs6SFJKnl3FLDJygjZfWRQJKKteYGU5MVo8hdVpZuKf3J1/N7d3XXa3NHRl0Ts9B2+WXkxXd/QKv5rtf3q9OfBpx/mIl/pRyDAey5Irso+ACcq9s60hXZbkLj/MIeKz8j1/rWeF/tX210Pghgu3aLGpYnIkNk+YxAfzLPJzBB57Gx2Gt/seeK6ak20v63Wvi/hFl0WjWNZ16Rc5Y15P452kM+9dPJiVY6zKqA0shAe3I5IUFa9ybsnga9Z1w/i/wnK0x3EC+ZmAJI7AbIDEMmRCnigVJHYEXyNYa4eaZFPVbuAdSbWBq6LmemdbfYsJEdvJUjzI2dihSwCQGJwZRyCK7Ub1U6n1JTuZ3jSV4XkLq4WryALeknIi7o1yCONSdV6FuRD5kkJjgR08wuVyIyA4VSfSDRYtXA9+aNcmrUqMpBlUTPNeloUqNSsatAxAgxolu73azoYoyHzFMRyEU9y3wasBe9/uREnSkmcswbCMlETN64qyfV88AD499QwzMm6l8pS6sfWoIGJCj1AmhZYsK9yG+Dqcbt4mdvJkMR9Z4XJW4uhlbA9+O3PfVsrmDLTMSOd7+7LJLXnNUEweXvzUk+1XbqZI/SBy62SrKO/fswF0R++o9v1aJJGQyR0xLo2S0QasHng389747HRvN200LFUKxYliWq2A5pQCeD2LGuLq++rWy6aiL9Klm5Y4j1E9/aq+w4Gsfdaz9250/PgsneL/2tNfx4qLdyJuB5S06kguQbUKCGqxxkaqu/JOt55TFKGZpGjZQnJZ/LxyYd7YR1l9lr2HaF5v5eUIqOyOpIRADiQRdAkUpvsPcfc61ik/mZaZSqxgHy24bI5L6x7CgaFkHKz8as1pDf+kSev3lUcQXbZ5gdPtCxF1iFJWBljKyHMMHUgGgpDUeOwIJ45I+LYop3Nxw+ssCGZeVjQghncjgBRZruxFDWm46ZHIKKqD7MAAVPsRq34R8RfyhjZsvImtZYkW1L4tTog4BJWjVAq3PYatRFCo8Ez70+ix4l2IpU3BsH3dYm6hJuQGkeTAgYRB2VI0oYilIyYCrZrN3VDjT7wd16WLcpAztJDLagOxZo3ClxizWxUgEYkmjjVCxrndptyzmLbq8yqLQUFmEfAGSOVLY8DNMlPF4k1rrvCXhKUTruNwvliO/LjsFyxBUs5UlQACQFBP1WaoDWzSbiOPLj3flHRc/Evwgw2UAZo0i89V3Os6NGuivOI0aNGiKDe7USxvG3Z1Kn9CCDrgd/u5dtF5cqFZxjGjYMYXJIRWDAY1zZRiD3H316Jqp1bpw3ELxMSAw+od1PdSPuCAf21q4nCsxAAftcLLSqmmbLzqXpK7RYGEkrQwuC4YgqoxZM6r0gFgSBSqCaAA1c6xkXh8mvPslCfo8v0+ZnXdDaChzkUIIq9HVtvuAI4J4yokfB5Y2HluoVnIU5eYhfGqI4BYBj31X3W1i2UiTqoSKjG9XigYoVYL2C2MTiPzA9gdeYeyox4Fb47wNj+T6rptc0iW6KXaBpdy/nIgaKNMFDZr6y4ZharycQvbgA/J1HsuoptpJIGBwQ5KyIzKgclwj4g4sLNexXE8a23H/uNwpgkVTEltItOGDk4pQNFfSWPuPTVE3qfw/YjcMQZRLJ5lCvUWLA17AqUI/xrWF8BhLhsO7pHXf2bqw1t6qh1nfrugu2jLKJf98yMEGNPSlgAzmhx2oMb4rVrY+J43jDPkhP+DlG5q42C0yHuPeq41p4zo7OQEEsxUKB9RbIN6fe8Qx49gdOYZFZQUIKEAqR2K+1faq1V7qf6dvdMSd/nMb29FIBzm65nddVLT+eoYLtzh5TKVllEuNlVIB9hgPzEPdVppP4jiVGIErsAT5axSZ/uCvH6nj9dVuoun/qO1vuEkBPsCwXy8vu1S4//KtPb0ruphtOWHTn1008/NGg3uua6P1IQMySNmJP/cZxKzqnmEti2IJC3eLe4Buq1L1nqabhP5eMt+PcZlKMEQEG6JADSEWFX3Pc+x38IOmE2HF7iRv1RmuMj/ArWPtQ41P4s52U45LMhVAPqLnhAvvkWqq9/wBNZXFn6oDLeR684jz1VROTVR9O8RoYx5lqVJXIK5icqcSY2Aogkfr371eqHU+rZy+atou0HmYyBkaYODGcQwvGiQDXL0KHv0XT5FMUZjIwKLjXaq4/+v20o67Ig3ezy7q7E/4gqUQt8AyYAX+avjVKLqfGdDDvv6iI3FvNS6couro6/FX+9D//ANZik8y/isf+t199PfA48yF9xxc73j7oqjywrXVOKYsPYsR7Xqpq14P5bdEf0zMAPguI0WSv3AB/yVvvrf7FdTNV2Vt41md9NFr4wHIJK6XRrGs69QuasaNZ0aIo54FkRkYBkYEMp7EHgg/Y68z3v8L9xGxWCYvB+VXkKuo/tLYMWA/uBB+3vr1DRqrmhwghZaVZ9EywwvGt54ffp8wSXD8VFMeF4WuQZATyzAENdC8zxwdRbucRoSf0A9yTwAPkk0ANdz/E1720URHpllAY+9KrSUD3BJUCxzWXzrzuSCGIi1ycg0tF2rsaBuh7X21ycVSYKwN+cfdeo7PxFSrhzMcp+y6XdeAJNrtlIkhEYjXzUmfBY2oB8XoqUJvhqr2JFAc5OpggJG62UlEKoWYmRQSFBxKDzMbux8e/fWu36i8rLDKXEcH/APHSQEGiLY8mmKfSp7qupNmuTvIeWDFF/wAVFdvizZPzx8ay1qtEE9yd/P3qqYahiYE1N40296KPa7PbuDQSQ/mZqZyf8ieb/wBPtWtdltGO5EayKpW/XKfT5WDyVIfhSpp+4B5uze/VjgBMAS6FRx3ZSwUr97vgfIGqMixjcI8iytIy9vLbANZ9Kg1lioBurLEmhSgYcOM0vNxy3lbOJcWxTbZ3PYDmnM+2Z1ITd9PSu7fzPOPuUtAP357jg6X9MxdvqT8O1SNDYUAlMrNFrA4agKP3J1JspFmkeS8sGwS79PCluD2Yk0T3oAfNy9UhDRluzoCyN7qQCf8AQ9iPcarUfT/4mtyn+/fve1KnVE1HvzDwjRXdvIUmgdP6izR4/PqdUI/RlLKfsftr2Ia826cu02UqSTyvPuVAIjjiOMJZR9QFjzKJHra6JoCyddz0fr8O7UmF8iv1KQVdb7ZKwDC+aNUa410sLSNJmQmTr4LzvaVYV6nEa0gaTGqY6NGjWyuYjRo0aIjRo0aIqHWekruYihJU2GR1rJHHKsL44+DwQSDwdcbvNhMm6hTcCIqEkdGQmncFFsqw9BCsaFtWZ5416Dpf1no6bpArFlZWyR14ZGFixfB4JBBBBBII51qYrCtrtP8AtBg8pWWlVLD0XC7mRdruQwW1nWmVFtlKWc8VFlabFj7ejvetNhsxuWfciR0LkohSh+GjMoyBHqLG29Q9IIArm742DwbyRZXV2aFCjKhUFA0gcAFm5DFSaP5k+2qO13bxzTKkbywByclxtJGJZ1AYjNQTdj6SxXmuPMVKb6RdT/zAEnYjlfy8YXTa4Oh2yi6zs22yjdK7yyxcASEYlXKoQAAAhsg5LzwQbB1a2Xh3yUCrPMvJLY4YliSzFVKkICSeFofvZNPrm5MyqkyPDtGP4kjYhiR6lHpYlFJAOR9wBQu9WundWm8tTLBKWI4ZAvrHsSpYGNiKJU8C+/sIdxuALiZ6abDla9tpHlIy5lR3XSMZhtwWaLdXJIzEGQGMJdNV+q0o/kxONWKZ7joPmIyPPuDGQQVyUcfdguR/c8+986Ub3dSHcBypTcIQNvASCJEb+pkwJWzXJ/3eC/Vl6nE3VZcThtpTJXAYoEv7sH5H6cn7e01uNDIImL6a879IEjkjct0u6TsG3DNLI7JJEW26mKltUamYiiDmReBsLXFEk6k61sDDGdz5kksm3DSKrlcCMSGWgoCkrYDj1A+9WDX6HuzGzCJX3ELfiSsAFdJ2NuAGIBvuUBtDxzdCx1vdtKgR45Its5xmkfEEIeKADEqrGlMh+kHt+YWdxf1AuMvlpuI1vy3UCMnVT7DoJRLE0qu5LyYYhC7eo4qVIX445NWbJJ1Q6l0opKIlZmXe3HK0mLOoRS1rYrlclCkYqSGAHIN3pXVJRGM4ZXXkJIoW5EHCsyFgyMRz2o9+LoL+q7p2lDurRSRgNtYzTGVz6WyxarIOGAPpDF7P5VLjcZ2Yjfl5dbGD0AujsuUQnS9GoYifcBBxjmLr4zIz/fK/vp74Iby4n23tt2CoaAJjZQ65UACwtlJ98bPJOkQ6pJVHbTZ/AMZS/wDjyrH71f8Aj7afeBhcDu39d5D5y1WDgKoQcm1VAlN+a8uMq1vdkcbiOzERHS552+q18XlyiF0ejRo16Jc9GjRo0RGsazo0RLPEPQl3kBjYlTYZHABKOOxF8HuQR7gke+vJ02DQzTrJiZVkKMQCAQACtXyBRyrn6j3769r1zXiPwUm6k85HMU1AMayRwO2S2PUOwYEGjRsUBrYmjxWQNfdl0ez8YMPU7/w/zzXmnVIsojX1iin2e/TX78fvWqrGZZ3MaRul01SehnHpJjJUccUTyDXHye+b+HpjikkeQzSrG5iRVxQSYsFJFkswP08gA80SARyO0IMaY/TiK/Stc57DhqQDhJPoF36GIbjKxNMkADzJVHbTGeQhwF8rFjHyTkbrIkAECrGNg2DfFas9UQGGS/ZSwPwQMgR9wQDpl0Pw3/O7pgHaNo4bzAsWWGIcfmBpzVg8WCPdvvP4XzuB/wC6jNc4eScWI5XI52RdGuB+urNwzqha9lhy5flVfj6VEup1DJ5++S4rcPKs6mJVYvHcqE0LGIBB9m5I97AHxYe+G+lHfO6yFUMYzaCyzzD2GVBfKJoNiSeaON8remxenM2ZHAzJ7gjgrX5QpyGPzfc2dO/DAJ6ht8e4LlvtHgwa/tZQfqV1FB7TWDC2Y398lOLa4YZz2ujfy+6T7A3ErXZcB2b3Z29TMfuSSTpx4YkK9Q25XuxZG+6YO5B+wKq36j789F1T+HYaRn28vlByWaNkzQMeSU5BWzZK8izxWmXhvwcm0YyM5lnK45kYqq3dItmroWSSTQ5oADYp4R7a/EJstGv2lRfheGBeIjkug1nRo10V55GjRo0RGjRo0RGsaNGiKj1bo0e5VQ4IZDaOpp0NVan7jgjkEcEHXIbKH+Wd9s5PmK7spbvKjOXDjsGPqpq7MD7EX3uq+96fHOuMsaSKDYDqGAPyL7H7608ZhG4qnkdbqs1KqaZlcD4giO4jO1iAeeQAhPYKrK5Zz+VeKBPckAaYbXfLKMhwbplbh0b3Vx3DD4/8a63Y9NigBEUaRg8kIoFn713P66i3nQtvM2UsMTt2yZFJr4si6+2ue7samaIp5jIMz49PJZxjDmmFwe6ly3CbhVy2+3DpLKOQpcL2+QmPrI4UML7NTWfeoiF2dQlXlfH7V3v2A7+2uyhhVFCqAqgUABQA+ABwBqnB4e2yOHSCFXBsMI1BB+RQ4P3Gpq9jU3hgDiMojx3RuMImy4foqtAXjmTypJZJJ0DcZI7Z18eYt0y9xx7G9SdfXzoX20dNPOjIifqKLP8A2xr3LH9BZIB73ebGOZcZUSRe+LKCL/Q+/wB9R7HpUMF+VFHHffBQL+Lrv++rnsmma4rZjrMdfFVGKOTLC5DYbsOtfS6el424ZGHcEf8AY9iKIsG9LuosZJo5I0Mke0ZmmZQTjkhjpa+p1ByZRyFHyQD32+6LBOQZYY5GAoFkBIHxZ5r7asbfbLGoRFVEHZVACj9AOBqtPsekyoX5jF7eNtVLsW4tiFx67pCmYdcKvLIY1832r76ZeDYywmnohJnUx2CCyqipnR5piDXyoU++mTeHNsXzO3hL3eXlrd977d/v30w1mwXZrMK8vDpJt5KlbEGoIhZ0aNGuotZGjRo0RGjRo0RGjRo0RY1zPUP4f7eWRnVpISxyYRkBSx5JpgQCe5qrPPck66fRqCARBVmPcwy0wqHRuiRbSPCJaBOTEm2duBbE8k8AfYAAUABq9rOjUqpJJkrm+qeA9vPI0gMkLubcxkAOeOSpBGX3FE+96vdC8Mw7MN5YJdqykc27AXQJ9lFmlAA5PFk6baNRAmd1c1XluUkxyRo0aNSqI0aNGiI0aNGiI0aNGiKp1bqS7aCSZwSkaF2Aq6As1ZA/1I0oHjeFpRHErzKZfK82MxtEH8vzjzn2CBiaH5SNM+uxQttpF3DBYCp8wlsQF97PsNJd3t+nvKJWnVSKnpdwVQjEQByoYKVK0nwQ1e+rtAi6hbbT+IW1kolhGhag8kkQFFWdWYZ5IGA4DgMbHHerh8VIdrFuUjlkSYqEVApc5Hg1lRFC+CeO16TdB6f0yKT8BlZomUljJkFHksU5Y0UEZaiLqye9nVx32TQptxMY40MZikEuJLEthg92TwRR+Rq5a2bBFDP/ABJ24dlVWcJEZSQ8SuVCNIQsbusjMMSpGPDcHsasbj+IO1SMSWxQrGQaAFuZFAJYgIymNw2ZWiK78arxdE2AjmZZ2EAQwz1O3lm1KHMk8yeo+q7JN99G62XTTLLKNwIZWwMrRbloybBClsWA9QJN1zQPcXpDeSK1uvGqp5xG33DrDGsjMvlFTGy55L+JzwDx349+NTr4tTzkgeKaOeQrgjBLZSGLMCrFcUCnLni149QuqekbCBpIDLgZdvgYWnYL5AQpaqWpQFVhkOeG576n3XVdmrLuPMWR0hOARgx8pmUMVW65KqC3+NaiBsET/WdLj4h2wv8AHi4TP61+iwuXf6bIF/cfOo4/E+3KQMXCjcNjFf5jyeKsUa4N1yPcjWPKUTXRqhH1/btjU8RDkqlOvqK/UBzyRqnuPGW0QcTI58t5AEINqhIaj2sUeCfY/GmUlSnWs6XDxDtuPx4eVLj1rygu2HPYUbP2Pxq3tN2kqB42V0YWrKQVI+xGkEKFNo0aNQpRqr1DqCwKrMCQ0iRivl3WMftZF/bVrSvxHHAYL3EnlRqyt5nmeWVYMMfVxXND73qRqoVTeeMEjkZRFM6o/lmRAuHnFcljFsGLG1FgYhmAJHNY6X432+5kEcJZyXxsAV/SE5bv9IDKt/3GtVI9r06CTzDuFuPGQh9wSgdlxWRgzV5jL+Y97vub1H0Db9N2ztJtyi+Ujwu5fhFV/NYHI/3OPUL7KL4GskNjRFf3/jOKB5lkSUeVfrxGEjCIbgopvh8DYDY3Rq61X6f/ABAglaNSCplVyhDxSISmNrnG7KHOXCk/lI71cW52WwnncySG5GxCNMRHI5gjXONbot5TqoPz2551senbB9sXlm86Aq0JklmJFFkegxI5BVCpHIqwdTDRqEW8X8QYHD4LIzRwiZk/DD4lEl4UuCaVwbHp4IBJGpv9rzkFG03RYxGVQPKtkFdvxPqsqK+WHtzpc3Rum8xncE43AEO6f8MuMCqDL0MwBXj7gVem0B20EyqXKyRqIEaWQksHxkCgsbZvSvfnjUEN2CK50Xrse8Vnhsxq2IevSxxVjj7+knE2BTKw9tMdJem9Q2e3jSKKaIJmyL+ICS+VvZsktk1kn3b76nh8R7dyoWVCGDEMGXE43kAb7jFiR7BT8aoRyCJno1Rl65AjhGmiVynmBS4BKcnKr+nhuf8AE/GoNx4n26KGEqPYDAIwJKlhHYF/TZ7/AGOoylE10aXf7Q7bn8eHhMz61+i6y7/TZHP3HyNWOndQTcRLLGbRxan5HaxXsdIKKzo0aNQpRo0aNERo0axoipda2vm7eRMgmSEZmvT9+eOO/PxpXtPC0KvmskpCkEgkYs/4blz6eScUPBrjgCzpz1DZLPE8bhSrqVIYBhz8g8HXL7vwcwlh8oqY1kRiCihY1VYUPl+r0MREeQp4cj08k3abaqEz3vS9tKuTOQsoZ1pq4MIiJQV2CUao/wDjUcnhCGZo5jJK0oxYSEpbADiwUxF8chQRQojUG38BxIqBcB5YYI3ljNS0KwsQxJORYFyfcn99Wug+G/I87Iti7YoMj6IhzSkcrk5kegeAyj8o1eQJgot4fCkaQmISSi5PNDAoGV7B9IChB/y8kknnnUO78J7d44oWdgyvnG1oZMgpQ/UpU+k/28cHggHU3VfC6TmH1V5HKZDMhs42DAk3kAjLf+ZPtqv0jwVHAY2by3eN2dW8oCiURPTZYqxxzZgfU7MeL1UHeU2U3U/Cq7mYvI74GNUCrQ9SmWmJINkeZwO13YOtJPC8SI4klleOQYyK+BWQl+C1Jd22NChR7e+qe6/h+jSzSqyrJLlb+WCwyEqm7PIp1BHv5Y/aSPwUSWMrxSeYPWfJIfmQylUbzDhGborySeS3tqc1tVCmTwTCjMyPKhYKLBW1xI8sgspb0gKACSOBYJ50xj6FGIooyXZYrok8taPGciALsO3aua0u33hLzI9sgdANtIGFx3YB4VRnivp9NkNXcBSBSrpX8PGjSH8SNCoBKrFxGcYlPknP0SEJ6pKbIuxoXWpBkXKlXZvAql0qRzH/AL3I+qUAEKpoAAKKAIrtzkaIt9P8Nwfy5hV3eMCSI3iOCQHFKqrYK/Hzd3eqmw8EeXPt5c4vwFKhUhKLyWtkHmHGRsiGY5ZUOBqHqX8PhMZz5iL5rZECI+oFg5E1SAygdlopiPnSeqK+nhHbmeSRXfM5LIAUP1M0tH0llrzDwCLFWDroAAO2uX3/AIDWRT5cghkZw7SRxqGYiPEZc2RnjJRJuiPcnVPd/wANg/mgTDGQRrTIzHFAowYiRcozV0ApBo5cUYMHUou11nSPpXhobeZpVZM5P6h8uiwARVF5XShaF33PvZLzWMxsiNLuvbUSwFTJ5QDIxk4BXF1bgsCAeKsg99MdUes9KTdQPE4Uqwr1KGAPsaPBrQaoqOy8IxQuGVpCq9kJBQH3/LZskk2T34oUNbb/AKDCTbO6OznBsgCHLRyeiwQSDChAIPY99Iur+BnIk8oxt5kl4+WAoU+YAXt/U6BwEcD0hEpTQq5svAaI7M7JJe488F4re/xOCzMQSMgAwC0EHB7jLbWUVhfCMEkibhXkMh9WfoJe0jTnJCBYjU+kL7+xrUv+x8X8su3DyhULEMCoYZBlYABcApDMKCir4o86Xt/D9Q0JR1CwyCTEoSrPSAsacfiWgIY3Vmw2nPTfDkUG2WAChS5FLQu4ABY4m7NWef8AXUF1tUUO78JwyGEkuHhZmVhjZyOTA2pHJ9wAR7EWdb7zwxFLKZSXDEqWAIpguBCnj6bRCao+nvRIOnX/AAvHvGiMmJEV0rLkCSU5Nn4Uj3+r7aXbbwCqn1usiYIhVo+XVfK4cljkn4fpWuPMk+rLQG2qKyPA0HptpSFLcEryCiw4khcgoRVWlIsD1Zc6hbwHCYViDMyjBTlj/TV8yBgFAJ5UmuQTd2dSdN8GiBt0VdSu4XEWjZKKIVSwkGSKDSgBCB7++lkP8OiCoziXCIIHWGi3MhxNPfk04DJZL1Ze7OpnqiddW8KJupmeVmwMYUKtD1DzhkTRJIErUO3JsHiom8LQ2YpJZX85SZEfAiULJmS9IOxkAoUCG7HS9/4fFonjMsXqVRkICGAV1fBSJONucTcQ/vY5e2mHUPCPnDajNB/LrjflWe8TXES9xt+GBfr4YjnvqZi2ZFongvbxOSskiNIEVfUl5R4tGVJUsSgjSlJK0nIPJLzpuxEESRKWYIKBY2x/U8c/trnNh/D+NI8XMchErSB2i9dshSyWZvX9JLLiCUHAPOq8f8OaWO9w0jJMJCZEJDcA9ldfV5hkcG6HmFaIGqkzqUXaXo1yGz/h6qAZSK5WVpVYxnLzDhTsS5uQBayXHvdA8nrowaF0T70KF/YWf++qEAaIttGjRqqlGjRo0RGjRo0RcjufG7Q4GSNcZSShDEYwrKUmd749EZR//kR7WdpvGTKgJVVelYqQfSGWR15vk0q38Wf2fR9GhVSvlqVJc0wyHrNuBd0rEm17c6nl2UbG2RGJ72oP/fWTM3koSvqXidYZjEUcEBDmQPLOUiRUvqDMQWFkClsXqjt/HSSSwqIpFWYlRkFuyImQ2GKBGWS+SCSAoGRAL9ulQlzIYozIwAZyi5EAhgCasgEAj7gfGsr02Ido4x2/IvtiB7e2K18Yj4GolvJEpn8YxrLLEIpnaNglqq4vIQDgpZgMgDZuhQPOq0vjlDlijrXYyKAHuCWcUA2WNIfURRogX3063PQtvIzM8ELs4ActGhLAUQGJFkAgcH4GiHokCXhBCuX1YxqL4K80OeCR+hI99JbCKLo3XU3WYVXDR0sgYVi/IK9z6hQPxTqQTeq2z8WRypK6pLjG+AJUDzWLeWBHzzben1Y8kXphB0mNDYHq8xpLJN5sCpP3pfSB7AD41FP4fgYSDyo1Ml5ssaZNffK1Ia+xyvudCWoo266v8ss4sKxQCwCfVIsf5TR5PcEj35GqTeNEUAtDuFUgtZCVgAMW4cmmJxFc2DYUC9Ntl0iKGJYkRQiqqgEA8KAFv5IoV+msy9KhcqWijYoCEJRSVBGLBbHAI4IHcaS1Esm8Wqm2WYwzWzFfKqPzAVDO1+vDhVZuG7ffjVTfeOEVJCisCisVLj0uFEosYtYGUbj1AHjtRB10LbCMijGhFk0VFWQVPt7gkH7EjUMfRIFLFYIQX5ciNQW7/Vxz3Pf50lvJEdL3zSeargB4pWjOPY8K6ke/KMlj2N+3Or2oNpsliBCDuxYkkklibJJPP/0AB2A1PqromyI1gnWdY1ClcfP46aHyjLGoWULJYJqODJhIz3/YPJHHcycDVg+LnGKsirJlGrob9BcQmrvkjzQL+dO4OiwogTy1KCwAwypS2ZUXfpuqXsKHwNTvskY2UQmwbKgmxRB/UYr/AMo+BrJmbyUJLv8AxFJHuXTy6hTyBmaOTSyhDVNYAF917jvQF4g8aJIQqwzlzVqRGMcgzR5W9fiYmquvzY6eNs0JLFFJONkgX6SWX/lJJHwdVougbZChXbwKYyShEaDAnk40PST71qJbClLZvF/l7eCWTbzZTAny1MbFaFkk5hce3N+4sA8aB40jIFRTklFYABLLExgpy/1r5iWT6eT6jWnMmwjYAFEIAoAqKAPcD4Hb/TWq9LhDlxFGHIALYLkQDkATV0DyB86S3koS7p3iuOYzDy5kEK27OoC2BbqKJtk7EdvgnvqttPHEcoUiHcepcqKLYHqwNZWfMwbHEE8c1p3H06JZGkWOMSOKdwqh2Htk1WR+uqo8M7QV/wC22/F1+CnF8NXHv7/OktRKF8doSrFGVCqu4IBdEJlBY4sVpfLLMO4Ct3PGm83iCNNp/NEOIscgK9RBNLQv81irPvzWt5OhQGMxiNEUoUGChSqkEELQ47t2+Tqc9OjpgUUh1CspFqVAoCjxVE8VoS1EufxSgWEmOVTNXpIUMgLpFbgt/e6ClLH1dqB1t1zxTDsyolyt7xoA2RxQ5HNlR8Wy/Otp/C+3YxfhIohYOiqihQwoqeBYqh2I7UbGrz9PiYKDGhCiltQaFqaHHAtVP6qPgaHKiT/7ZR3XlzfXXZPosgyfV9AIIr6+OFNi87PxC843HlR4+WitF5hFSXmQTixpTiKuiL5GmP8A6JBd+RDfmebflr/V/v7f1P8ALv8AfWD0OHCRFjSNZr8zywEL33JK0STZ5786mW7IFZ2e5EsaOOzqGH6EA/8AnRqREAAAFAcAfbRqhRbaNGjUKUaNGjREaNGjREaNGjREaNGjREaNGjREaNGjREaNGjREaNGjREaNGjREaNGjREaNGjREaNGjREaNGjREaNGjREaNGjREaNGjREaNGjRF/9k=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hQQEBUUExQUFRIWFx0aGBcYGBweFxkZIx0aFxwiGyAeIyYeHhojIh8YIi8gIycpLC4sGCAyNTAqNScrLCoBCQoKDgwOGg8PGi8kHyQsNSwpLDAsLiwtLCosLC8sLyosLCwqLCo0LCoqLCwsLC0sLCwsLCwsLCwqLCwsLCwsKf/AABEIALUBFwMBIgACEQEDEQH/xAAbAAACAgMBAAAAAAAAAAAAAAAABQMEAQIGB//EAD0QAAICAQMCBQIEBQEHBQADAAECAxESAAQhBTEGEyJBUTJhI0JxgQcUM1JikRZDcpKhscEVJILR8DRTY//EABoBAQACAwEAAAAAAAAAAAAAAAABAgMEBQb/xAA0EQABAwIEAwYFBAIDAAAAAAABAAIRAyEEEjFBE1FhBSJxgZHwMqGx4fEUI8HRQlIzYsL/2gAMAwEAAhEDEQA/APbNGsaNchZFnRo1jRFnRrGs6IjRrGjRFnRo1jRFnRrGjRFnRo0aIjRo0aIjRo0aIjRo0aIjRpb1zxBFs0DSkksaRFFu7d6Uce3JJIA9yNI9j/EaJnCyxSQKxADsUZATwMipONniyMfuNVLgCATcrI2jUc0ua0kDdddo1jVHrPW4tpF5kzUCQqgC2Zj2VQOSx5/0J7A6ssYE2Cv6NcbF/EuLL8SCaOP+/wBDYj5ZUYsB/wAOWuvilDqGUhlYAgg2CDyCD7g6q1zXCWmVkqUn0zDwQt9GjVXf9Ti265TSJGpNAuwUE96F9z9hqyxq1o1W2HUop1yhkSRQaJRgwB+DXY/Y6saIs6NGjREaNGjREaNGjRFFuZxGjO3CqpY/oBZ1xSzTbkeZLLImXKxROUVFPKgkepnqrJNXdADXZ73bCWN4z2dSp/QgjXmw8QhIiljz0byVNExSOGEeSMOGW+SLBBBHteuV2ma4pt4NpNz72W1hgwk5k1bxFuNqRDkJjN6du8ndHAtvNIrNAoLDs1riT6gRv/LyE2dzuc/7hJQv7IBgB9sa1VTw7DX4iCZ/zSSAM7H5+36LQHYDSiTequ4G1/mFEBBYnzBmhBC+SHuxkSDycgAVHcVyDja1dobTeZbqY19PodVt8FjDJGqfJ4i3ExO2LYSQ158yCi6t/T8sG8CwBLd8SKH1AjLbibagyxyyuE9TxyOXV0HLUTyr1ZBBqxRBB1Vn6Ht0UsoSBlHEq0pT7k9iPkNYPY6X9ElTfDOdo5GFgQg2igErlj7l6ys3QIA9ybHHVqhFdriGtgERqfDS/wAvRBQYBli5TpN/LvAJmkkjif1RRxsUqM0VLkeppCKJF0t1XBJxJ4hn2VLkZ1lPlw+Z9STGyoZhy0RAJJPqXHuchSjrbx7BPNhKRuP9zdLKLC/T7FbByUdgQeDxc2fSIJEDsU3LHvKaYE++PcKo7BR2/WzqRjqzHfqC45TYCP40tzm/qoNBhGSLq7/Lyty+53Bk92Vyig/4oPSB9iD9ydajxHuXY7QsFlQZvOqgEwkkJivKrKSGVjVAKSAMgFRbveLDOu2XcKkL2WuQZQY1aqxNrnYABNrTY9xTWToO3C2EWMgX5inF197z7/fkkfN86q3GV6IJe8nOLW069PAePJSaLHaDRWrnh9cM0rOOSkrl0kHuDfKk+zL2NWCLB7Hp+9WeJJU+mRQwvvRF8/fXmPSt6u+dklkRxF6cFIAmYE3IVB9SVjQ+kEnvxTDdTR9PAmiZIWXvGCFWZR9S49iaumAtTXsSDt4PGvov4Fckk78v5/pYq1AOGZll6LrOq+y6hHOucUiSL2tWBF/HHY/bVjXoFz0aNGjREaNGjRFgmu+uck/iDsw1CR2H96RSNH+zKpDD7rY++tP4iuRsSB9DyRpJ/wABYAg/YmlP2Y64EDWlisVwIAEyut2f2eMU0uc6ITvxvull3UMiMHifbkxsptT6/XR7X9GkG5rBsvpxN/pXOr3S5tsItwm5DFM0aJY/6onKtkYvhioUsScaPq4Y2o6p5Do0Xl7t5WoqrvDgFDLkX8vGjVgZWtnjkDWCtQFZ7auaJEwdfJdLDVzh2OoZSYMSNL810sf8T2jhijiiaVkiQSTMHKZhRkFxBLkHgmxzffSvq3itt9LCXVFCpJiUcsjMSl9wCGCg8HsMue+qEW7oqrIY74X6Sp+ACvY/AIH21VkEX82qyZeUSkkmF5ZAuBjjz5j0AK9lJ7AnVuO+u404gEeNkGDo4Voq6kH58oTXTfoXjU7faRwxRiRwXNsxCJGXYxjgEsStEAUApXkWBpdtf5PP8dd8YPcO0JWv/wDQResr8hb+/F6o+KHSPeyRF1WGT8dWVgA8TKgQKR2Xhhx+VBXfVaFJ1Gm5zCCel4+6YiqzFVW06jSBre09F3vh/wAeGWVYZ0VGc0joxKFu+LAgFGPt3B7XdA8d1HdHcbmWZ7LF3Rb/ACRq7IqqPbtbV3Yn7UvTpsfpaIKjAhkdK4YEMp44YWAaPB093vS84U3qyQRruBm8UsnlhZT/AFPKYg5Bms4kdyTfNasXuxNEtYe8NdpCoKNLBYgPcO6RbeCqfTN0dvuYpU4bNEYD88bOqFWHvV2t9mA+TfoG88dbSJyhkZ2U03lxu6qR3BKgix7gEkfGvPN3s1TbvO+62wZFJijimV2L8UxPHKXkFUH1BSTwBqHbYYAR4+WBS4kFaHxWo4lTC0gHiSfkEdhqOPrlzDAHzK9f6b1OLcxiSFw6Hix7H3BB5DD3BAI1a15z/D9yN9Iq/S0OTj2sMqoT96Lj9B9uPRtb9J/EYH81wsTQ4FU05mEaNGjWRa6NGjRoiq9URmglEf8AUMbBf+LE1/11whaJtiLJWIRj6fqUrQ4H96sAK/uFa73qO68qGSSrwRmr5oE6833HQyYTIGkfcMyzOA5CyvkshGN4VxivHFLz3OuN2qGRTzOg5rLcws96Ah9zuJEhinj8syti7o47Ys5Xg2jNVGiQPVTdjptuGigipgqxilChbBvgKqgck9goHOqHVN4k+2UwnJpHAiIJUrKLIJ4JUpTFgRfBUjmtYRZf5qETmNgI5CjKCtv6ASVJIDYlqo9i+uC5uYAkZYklotpy+i3wY6qhtx5UpM8cibSOjBniVjJ+ovTEgLwEJ4UMeRxTHrkqtaIrPuVGaeWBlGecSzEgKrEEUT6hkKIvV3fb3EqgTzJHBpLoYjhi5N4pyBdG7oA6U9IR9jGFmRcC5ylRi1EmkzBUEKoxQMLACi6HOrB5qAVSO8NBOvXn4/7E+KiI7qm6FKFIWVWTdyDJy4FyEAZCMgkFEuggNgUa5JNTqLmVw+0WQhmwmkjxVXj5DYEsMpVIoOO1sL44n6xnvY3jgUAK1CZmKgOp9Xl0CWr1KW4HJAJ51bi6ssIKSoIMEyAHqjKLx+GQASRwMKDcjg2Dq0uB4gEuOrZ08tfAbR4KLabc1nab7bpC2IEccXpdCtMh4pWXkljYrvlYq70oVMJSZIZV2KgOisFKpJfJZQxYRKKYAilLMaAAqzPtJpZ4twIVUIp/DeQh3/sLAKVVktyASazPbV4ddUqAqOZixTyTQcMBZy9goBBz5BDLV2AYEsuwTPxX+H76948/FTrr+Vr1eaJwI6Z5CM0EVGRfYOGsBBfZiQDyOeRqr0KXAr/MqU3ko5ZgMWIF4REEgKo5w4Pc0eTrTpkL7FXMsa+Wzli8bFjEl+hSCoPlRjix2Fmqsibq8jbqOWGBRY485mKqkgpgUIBLOho2KAPF3Y0ywOEPg/2n2I0tqfRJ/wAt+SnTqeG5WXbRySMr4TFMQjoLDKxYgO6HkVeJBFiyNdp0jrsW5yCEh0rONxUiXyLHwfZhYNGjwdcVs9+NuFilQQhUJVgbiZVFtTUKYC2KkXVkZUa32e9nM0e4ihUKFZakco8iNRFgI2FEBgGs8mwCddLBYx1E8N47mzifYPgNFrVqIf3hryXoejS3ovXF3StSskiHGSNvqU9x24ZSOQw4I+4IDLXoQQRIXOIhGjRo1KKHebRJo2jkUMjghlPYg99eT+K+jjbTeRtppCaDMXCMIgfpF1k7Ec0TwOS3IB9e15d4x2xh37l+FnxaNvZiFCMt9shjde4Njsa18VIpkgSR5+a6XZh/fDS6AesT0XNyloQrEK0aKQ2IIcZHJ3a2OZNLfY0orsBqTasPOlB+o4kfdMQBX2By/c/fW3UpwqEd2cFUX3ZiK/09yfYaW7roJCqyyzM0Y7GTuK5xNWpPse3seNckO4omoYJtPv0Xp8vCtSEgXTPqSZRlexYhV+zXwf2+r7BSfbVXdb8SsP5SNhChemIDvKzFQzuzMoyIUAKLxXi15UN/DkaNDuY8TJPJtZW28zFmkxwpko+lWpgbUDIEgjjlZnSxxw4i1sGuFjFcge55AA+9+2tkDgUQG3zb7AbrSn9RiCXWyRA5k6FQRdbNSqwAljQsOKsAXyCSRXHuQRyCeavbDaLGgCj2sn3Y/J//AHHYcaVbzo3nTqPMkJQW7HE8NdKFxx5onkUKHBvV1tnJEn4Ts5UcJIQQwHsDQIPxzX299a1QUyAGGCdRt7381u0zUzEvEgaHdaTFopgsYOMgJbEA4EEAsqkgEkHtYBIBPvejdVUM5MUo8pcUDUTHCtiMAAk0QLZlBtixP2m6M/moJibaQfFBQCaUDmq9/e/2o3qM8yBDiygsz1ZCG1oA8Eki+eBhfPA1cVImk4eJ8PcLGaWaKwPgPH+VJ0zbgIH4LuAzN7sSAf8AQdgPYan2/T1bcx/ieSrlhK4C1iqPJkcvSCuP1H2u9VF6e8SVC7EjskhBU/bgAr9q4HxWmY6dHL05d2JPMLyJG64lVhUsMlKkkli2ALEkFTxwxu1CmXvNSZaNf6hY8XWFOmKcQ42B685XQ9D8UbLZgrDFuZA5BecqMpOKBolWxA7AKAOaHPPb9O6lHuIllhcPG3Zh/oQfcEGwQeQQQdeSa6z+GpOW6HOGUZ+2ZU5fviI7/bW1hcWazi0iOS5XaHZzaFPiBxJm87rudGjRrfXDRo0aNEUe4VSjBqxIOV9qrm/tWvLW3sy7chVbyWYJFNYEghLKis63YbE8MOSMSQpsa9N6ntjLBJGDRdGUH4JBGuCbfI21cOpJRRHLF2YPQXA/BJIpu1EMDXOuR2oSGs7kjN6flbeF1N9lD1LpcW2RZ44o1O39RrFSYwpVhkaFhTYLHuvcXetd3vI960UUUnN+azDiWMLjVA8o5LV6h2z451GdvOo20e5aORPMXNuci2LFA3GLDIL6qWyF4s6u9alMTxTKC8lmPAfVIrUSF/yXHLmhQayLscIWLQTmdeDNvn1v9Vv89gtdijR7p1lkzZ408tioUlVMmQ44JUsGNAfWPjW26kfc+bFHisYBR5GGVsQQyooI+nsWJq+ADRqCl3s5DCQJAFYAh4381s+fZhiooV7ufgan6I4jy25J8xGZhkbZ0Z2YOD+bvTH2YG+4vG8R3474AtFh19I6XUjlsoYJW2EcaSlDt1UIJQCpSgAvmLZsN2zB71Y5vWu42E28ETtjCEkEsaMmb2LC+Z6gBYNlB249V9t/FTeZCdugDTygYof7VZXLN/anFWe5IGmew36zpmhsWQR+ZW91YdwwPBB1Be5tMVw3vE3P8xpe48rbpAJyzZL3608Z8p0B3B/phTSSj3YE2VC/mBsjisrFxf8ApU6TNuQ0UkrRqhjwKAqpLAKxYkNyeWBBodvaLf8AUV/m45RzDtw6SyflRpAgHPuFxGZH05C/enu43KxoXdgqAWWPav8Az+3fR5dSDcjfiF/66bHnfwQQZk6JZF1Vt1YgACgU8ki3i3vGEBFuv5rIC8D1cgQ7NG6fDGjlH2yAKZAMGjHsziyGS+7CiLsgiyDw3uMDJFIvlySSSTop4LRu2X/Ot0y9xx83qbxO+W3eBaM06MkafJIILN8Rr3LdvbuQDciKvADe4T7dPS/T5qP8c03UO62km+jUnGKLNXQMmUjYtkpb1AKGq8eTR5I5GpZetPCSkqZSn+l5fAnPwAxODDuQSQFtrIBq70vfLNH6eGX0uh+pHHdWHsf+4oiwdKus70HcRMozTaszTsATgGQxiq7uLyKjkKCfcXDMz3mk5vdEwOXK/UwOs22Q2GYG6Y7NN1FKZhJBmyBDH5bFCASwGWQaxbDLH3+n2113QusfzUWRUxyKxSSMkEo4o1Y4IIIYH3DA8dtc6sylMwwKEXlYxrvd9q++r/gxc1mnFiOZx5dgjJFRUzo+zEGj7qFPvrrdkYmtUJpuHdA5RHRamLpsAzDVdJo0aNehWgqPWurJtYHmeyqjsPqZiaVVv8zEgD9dee7/AMXbncAh49r5Z/3LxmRfkBmLDIj5Cj9PnrfH2xeXZkoCxjdJCoFllU21AdyBZA9yBrzuKUMoZSCpFgjsRrQxlepSjJ6/wu52VhaFYONS5G38qxutvG6jcwbYRYDytzGgsxm80ksctEwJ9VccWBTUn6h1yONCVYO54VVIJJPA7dh/+769A/hrtmInnoiOTFUP9+GVsPlbagffE1xRKzxt1ltxJJto6SCN1zZQM3lFPwSKCr6eaJJvtXMVaNNwFara1ws2HxNRlR2GojMJseQXHQdOlKRW6oY1oKAx9gDkwZb/AEFD9e+odqvkyD0sK9DRrbgZG1eP8xUkG17jnjjm7LnD6s2eMfWGrJR2yUgC69wb47H2MfmTfzUUsIXAXi7AkMyHkqPzKpdQDYBbteLVr0i6pId8H05roVg2kAWjv6DryWj9WiilLGRMJABlkPSwv6vhSK57Ajmr1LvetxohKESNXCoQST2F12F1yf0FmhpjL13dvI0f8wzKV/GzSFgwNgKFMeNmib7Chwb0k23SOWRHkWFW5AxtpBTcen0qvHb/AKVqHU8PZ0m2vhspp1MTdpaBOkGb7rXpvRZol9MqxkgWmGS3VEkk/Ue5IofrQ1nb7owuXlLeqkkuqjZQWBGIH4RUk37Vz71eYtCQS5eMkKcqyUk0DYAtbIBvkXd6i20sw3YljCrGUJV2GWQp4slU8EG3ALcGiaIAylhNUuNSMsXIHyUVf2Q0U5zTYE/NTv1ZK9BEjn6UQglj7duw/wAjwNVukbUmJ1Z2MTmjGrEIxUlSzAEZWboHgDHi9Qr0omRkSWVIl+umAtjTYqAoCgAi649VAfFk7c7ZLjJaNbLIa4XkkoQBRHJxNg9hWqd2m3LSdcrJDqhDqrbD6qxD08LLGA7xxNIqSBSDQZgmS5hgpBIJ+RfF1r2Ho/R4tpEIolxUEk2bZmJtmYnksT3J1574d8OTbmaNmjaPboyuzOCpfEh1VFPJBIFsQBQIFk8en66GEY9tPvi/zjqvPdqVmPqxTMgek9FnRo0a21ykaNGjRFV6puDHBK6i2SNmA+4Uka89k8Pxvt1ZVQz0JBK31NJYlJZu9Mbv4v7DXo+5lVEZm+lVJb9ALP8A015buIpl2rH0jbMQ3lkkyRQFlJXIcMAl2COASLYC9cntMOhmV0d7TmtvCxJkKXddbi3kCxxsuc/pxaskFFixUHnEKSrKaJxINc6sJt2h3MPmStIhR40Lhcg5KNRYAZMyqaJF+k/Op+vELEJVxyiYNGOaY/TgMQT6wcRQPJU0arVXcTjdyJA6SIuJkkR1KklSgVchwQGORKE/SvPJ1wGQWdwQzvTuRb+o+hW+db6qbfO67pTCub4fiqSAPLBbA5Hs+RfEdiM7qgRH0zYR7hHkmjVpGkfIOAWTF2RVB9sQPY9yT76Bjs5i0jt5UoRRJI9hXXKlLNyAwPFnurc8jWNtFJLLJNA6xxE40VzWV19LP9Qx7YgqfUFs36dRozumBAh179PfLkm9/RQ+I9jHttq8sQWGSMgrIoAYEsqGz3a1J4N+3wNMf9ndtQHkxkKKBI5I/wAj3a+5u7JOl/VleHGfcMJoY/qjVMQpPpDgWczzjTdg1jkasdO6duY4wvmxqPaNkL+UPZA+QLBRxZ+O9VqXF3AaeJvrJv05215X9QjNoq282Ea7yCMBVjkV2eIABHMYQx2o44yP64rf0jTMdA24N+RF7/kFc96HYX9tJN3tHEpiY57ic5Rbiq8sJyfSDS+XdhQafzPVfqtrudjuWQqNwi8cMIiH/wBcyF/UCx7VxpWmGfuRbW9+tvS97I3eyo+H+nRTJL5gWYrNJEpcZFY42KoovtQ5vuSbOpOv9Ni2+0mliRI5I0MiOFGQdQSCT3I9iDwQSPfUHSYnlYvAF2yxjynQjMPInpIqxwnIEgNtfPAGp+rRSxhZ5nWSGE5vGqFRQ5z+ol2T6gh4/cDWRxd+oHf3+H/zyv8AlQIyaeatwdA25jS40Y1eZFuxPqJLdzZNmz76odW6dEk+2jULHHMzJIigKsiqjSKpA47j9wSvY6sdL2G4RLV0RGNrCyFxEp5ChgwJ+a7C6HAGqPUNs6SFJKnl3FLDJygjZfWRQJKKteYGU5MVo8hdVpZuKf3J1/N7d3XXa3NHRl0Ts9B2+WXkxXd/QKv5rtf3q9OfBpx/mIl/pRyDAey5Irso+ACcq9s60hXZbkLj/MIeKz8j1/rWeF/tX210Pghgu3aLGpYnIkNk+YxAfzLPJzBB57Gx2Gt/seeK6ak20v63Wvi/hFl0WjWNZ16Rc5Y15P452kM+9dPJiVY6zKqA0shAe3I5IUFa9ybsnga9Z1w/i/wnK0x3EC+ZmAJI7AbIDEMmRCnigVJHYEXyNYa4eaZFPVbuAdSbWBq6LmemdbfYsJEdvJUjzI2dihSwCQGJwZRyCK7Ub1U6n1JTuZ3jSV4XkLq4WryALeknIi7o1yCONSdV6FuRD5kkJjgR08wuVyIyA4VSfSDRYtXA9+aNcmrUqMpBlUTPNeloUqNSsatAxAgxolu73azoYoyHzFMRyEU9y3wasBe9/uREnSkmcswbCMlETN64qyfV88AD499QwzMm6l8pS6sfWoIGJCj1AmhZYsK9yG+Dqcbt4mdvJkMR9Z4XJW4uhlbA9+O3PfVsrmDLTMSOd7+7LJLXnNUEweXvzUk+1XbqZI/SBy62SrKO/fswF0R++o9v1aJJGQyR0xLo2S0QasHng389747HRvN200LFUKxYliWq2A5pQCeD2LGuLq++rWy6aiL9Klm5Y4j1E9/aq+w4Gsfdaz9250/PgsneL/2tNfx4qLdyJuB5S06kguQbUKCGqxxkaqu/JOt55TFKGZpGjZQnJZ/LxyYd7YR1l9lr2HaF5v5eUIqOyOpIRADiQRdAkUpvsPcfc61ik/mZaZSqxgHy24bI5L6x7CgaFkHKz8as1pDf+kSev3lUcQXbZ5gdPtCxF1iFJWBljKyHMMHUgGgpDUeOwIJ45I+LYop3Nxw+ssCGZeVjQghncjgBRZruxFDWm46ZHIKKqD7MAAVPsRq34R8RfyhjZsvImtZYkW1L4tTog4BJWjVAq3PYatRFCo8Ez70+ix4l2IpU3BsH3dYm6hJuQGkeTAgYRB2VI0oYilIyYCrZrN3VDjT7wd16WLcpAztJDLagOxZo3ClxizWxUgEYkmjjVCxrndptyzmLbq8yqLQUFmEfAGSOVLY8DNMlPF4k1rrvCXhKUTruNwvliO/LjsFyxBUs5UlQACQFBP1WaoDWzSbiOPLj3flHRc/Evwgw2UAZo0i89V3Os6NGuivOI0aNGiKDe7USxvG3Z1Kn9CCDrgd/u5dtF5cqFZxjGjYMYXJIRWDAY1zZRiD3H316Jqp1bpw3ELxMSAw+od1PdSPuCAf21q4nCsxAAftcLLSqmmbLzqXpK7RYGEkrQwuC4YgqoxZM6r0gFgSBSqCaAA1c6xkXh8mvPslCfo8v0+ZnXdDaChzkUIIq9HVtvuAI4J4yokfB5Y2HluoVnIU5eYhfGqI4BYBj31X3W1i2UiTqoSKjG9XigYoVYL2C2MTiPzA9gdeYeyox4Fb47wNj+T6rptc0iW6KXaBpdy/nIgaKNMFDZr6y4ZharycQvbgA/J1HsuoptpJIGBwQ5KyIzKgclwj4g4sLNexXE8a23H/uNwpgkVTEltItOGDk4pQNFfSWPuPTVE3qfw/YjcMQZRLJ5lCvUWLA17AqUI/xrWF8BhLhsO7pHXf2bqw1t6qh1nfrugu2jLKJf98yMEGNPSlgAzmhx2oMb4rVrY+J43jDPkhP+DlG5q42C0yHuPeq41p4zo7OQEEsxUKB9RbIN6fe8Qx49gdOYZFZQUIKEAqR2K+1faq1V7qf6dvdMSd/nMb29FIBzm65nddVLT+eoYLtzh5TKVllEuNlVIB9hgPzEPdVppP4jiVGIErsAT5axSZ/uCvH6nj9dVuoun/qO1vuEkBPsCwXy8vu1S4//KtPb0ruphtOWHTn1008/NGg3uua6P1IQMySNmJP/cZxKzqnmEti2IJC3eLe4Buq1L1nqabhP5eMt+PcZlKMEQEG6JADSEWFX3Pc+x38IOmE2HF7iRv1RmuMj/ArWPtQ41P4s52U45LMhVAPqLnhAvvkWqq9/wBNZXFn6oDLeR684jz1VROTVR9O8RoYx5lqVJXIK5icqcSY2Aogkfr371eqHU+rZy+atou0HmYyBkaYODGcQwvGiQDXL0KHv0XT5FMUZjIwKLjXaq4/+v20o67Ig3ezy7q7E/4gqUQt8AyYAX+avjVKLqfGdDDvv6iI3FvNS6couro6/FX+9D//ANZik8y/isf+t199PfA48yF9xxc73j7oqjywrXVOKYsPYsR7Xqpq14P5bdEf0zMAPguI0WSv3AB/yVvvrf7FdTNV2Vt41md9NFr4wHIJK6XRrGs69QuasaNZ0aIo54FkRkYBkYEMp7EHgg/Y68z3v8L9xGxWCYvB+VXkKuo/tLYMWA/uBB+3vr1DRqrmhwghZaVZ9EywwvGt54ffp8wSXD8VFMeF4WuQZATyzAENdC8zxwdRbucRoSf0A9yTwAPkk0ANdz/E1720URHpllAY+9KrSUD3BJUCxzWXzrzuSCGIi1ycg0tF2rsaBuh7X21ycVSYKwN+cfdeo7PxFSrhzMcp+y6XdeAJNrtlIkhEYjXzUmfBY2oB8XoqUJvhqr2JFAc5OpggJG62UlEKoWYmRQSFBxKDzMbux8e/fWu36i8rLDKXEcH/APHSQEGiLY8mmKfSp7qupNmuTvIeWDFF/wAVFdvizZPzx8ay1qtEE9yd/P3qqYahiYE1N40296KPa7PbuDQSQ/mZqZyf8ieb/wBPtWtdltGO5EayKpW/XKfT5WDyVIfhSpp+4B5uze/VjgBMAS6FRx3ZSwUr97vgfIGqMixjcI8iytIy9vLbANZ9Kg1lioBurLEmhSgYcOM0vNxy3lbOJcWxTbZ3PYDmnM+2Z1ITd9PSu7fzPOPuUtAP357jg6X9MxdvqT8O1SNDYUAlMrNFrA4agKP3J1JspFmkeS8sGwS79PCluD2Yk0T3oAfNy9UhDRluzoCyN7qQCf8AQ9iPcarUfT/4mtyn+/fve1KnVE1HvzDwjRXdvIUmgdP6izR4/PqdUI/RlLKfsftr2Ia826cu02UqSTyvPuVAIjjiOMJZR9QFjzKJHra6JoCyddz0fr8O7UmF8iv1KQVdb7ZKwDC+aNUa410sLSNJmQmTr4LzvaVYV6nEa0gaTGqY6NGjWyuYjRo0aIjRo0aIqHWekruYihJU2GR1rJHHKsL44+DwQSDwdcbvNhMm6hTcCIqEkdGQmncFFsqw9BCsaFtWZ5416Dpf1no6bpArFlZWyR14ZGFixfB4JBBBBBII51qYrCtrtP8AtBg8pWWlVLD0XC7mRdruQwW1nWmVFtlKWc8VFlabFj7ejvetNhsxuWfciR0LkohSh+GjMoyBHqLG29Q9IIArm742DwbyRZXV2aFCjKhUFA0gcAFm5DFSaP5k+2qO13bxzTKkbywByclxtJGJZ1AYjNQTdj6SxXmuPMVKb6RdT/zAEnYjlfy8YXTa4Oh2yi6zs22yjdK7yyxcASEYlXKoQAAAhsg5LzwQbB1a2Xh3yUCrPMvJLY4YliSzFVKkICSeFofvZNPrm5MyqkyPDtGP4kjYhiR6lHpYlFJAOR9wBQu9WundWm8tTLBKWI4ZAvrHsSpYGNiKJU8C+/sIdxuALiZ6abDla9tpHlIy5lR3XSMZhtwWaLdXJIzEGQGMJdNV+q0o/kxONWKZ7joPmIyPPuDGQQVyUcfdguR/c8+986Ub3dSHcBypTcIQNvASCJEb+pkwJWzXJ/3eC/Vl6nE3VZcThtpTJXAYoEv7sH5H6cn7e01uNDIImL6a879IEjkjct0u6TsG3DNLI7JJEW26mKltUamYiiDmReBsLXFEk6k61sDDGdz5kksm3DSKrlcCMSGWgoCkrYDj1A+9WDX6HuzGzCJX3ELfiSsAFdJ2NuAGIBvuUBtDxzdCx1vdtKgR45Its5xmkfEEIeKADEqrGlMh+kHt+YWdxf1AuMvlpuI1vy3UCMnVT7DoJRLE0qu5LyYYhC7eo4qVIX445NWbJJ1Q6l0opKIlZmXe3HK0mLOoRS1rYrlclCkYqSGAHIN3pXVJRGM4ZXXkJIoW5EHCsyFgyMRz2o9+LoL+q7p2lDurRSRgNtYzTGVz6WyxarIOGAPpDF7P5VLjcZ2Yjfl5dbGD0AujsuUQnS9GoYifcBBxjmLr4zIz/fK/vp74Iby4n23tt2CoaAJjZQ65UACwtlJ98bPJOkQ6pJVHbTZ/AMZS/wDjyrH71f8Aj7afeBhcDu39d5D5y1WDgKoQcm1VAlN+a8uMq1vdkcbiOzERHS552+q18XlyiF0ejRo16Jc9GjRo0RGsazo0RLPEPQl3kBjYlTYZHABKOOxF8HuQR7gke+vJ02DQzTrJiZVkKMQCAQACtXyBRyrn6j3769r1zXiPwUm6k85HMU1AMayRwO2S2PUOwYEGjRsUBrYmjxWQNfdl0ez8YMPU7/w/zzXmnVIsojX1iin2e/TX78fvWqrGZZ3MaRul01SehnHpJjJUccUTyDXHye+b+HpjikkeQzSrG5iRVxQSYsFJFkswP08gA80SARyO0IMaY/TiK/Stc57DhqQDhJPoF36GIbjKxNMkADzJVHbTGeQhwF8rFjHyTkbrIkAECrGNg2DfFas9UQGGS/ZSwPwQMgR9wQDpl0Pw3/O7pgHaNo4bzAsWWGIcfmBpzVg8WCPdvvP4XzuB/wC6jNc4eScWI5XI52RdGuB+urNwzqha9lhy5flVfj6VEup1DJ5++S4rcPKs6mJVYvHcqE0LGIBB9m5I97AHxYe+G+lHfO6yFUMYzaCyzzD2GVBfKJoNiSeaON8remxenM2ZHAzJ7gjgrX5QpyGPzfc2dO/DAJ6ht8e4LlvtHgwa/tZQfqV1FB7TWDC2Y398lOLa4YZz2ujfy+6T7A3ErXZcB2b3Z29TMfuSSTpx4YkK9Q25XuxZG+6YO5B+wKq36j789F1T+HYaRn28vlByWaNkzQMeSU5BWzZK8izxWmXhvwcm0YyM5lnK45kYqq3dItmroWSSTQ5oADYp4R7a/EJstGv2lRfheGBeIjkug1nRo10V55GjRo0RGjRo0RGsaNGiKj1bo0e5VQ4IZDaOpp0NVan7jgjkEcEHXIbKH+Wd9s5PmK7spbvKjOXDjsGPqpq7MD7EX3uq+96fHOuMsaSKDYDqGAPyL7H7608ZhG4qnkdbqs1KqaZlcD4giO4jO1iAeeQAhPYKrK5Zz+VeKBPckAaYbXfLKMhwbplbh0b3Vx3DD4/8a63Y9NigBEUaRg8kIoFn713P66i3nQtvM2UsMTt2yZFJr4si6+2ue7samaIp5jIMz49PJZxjDmmFwe6ly3CbhVy2+3DpLKOQpcL2+QmPrI4UML7NTWfeoiF2dQlXlfH7V3v2A7+2uyhhVFCqAqgUABQA+ABwBqnB4e2yOHSCFXBsMI1BB+RQ4P3Gpq9jU3hgDiMojx3RuMImy4foqtAXjmTypJZJJ0DcZI7Z18eYt0y9xx7G9SdfXzoX20dNPOjIifqKLP8A2xr3LH9BZIB73ebGOZcZUSRe+LKCL/Q+/wB9R7HpUMF+VFHHffBQL+Lrv++rnsmma4rZjrMdfFVGKOTLC5DYbsOtfS6el424ZGHcEf8AY9iKIsG9LuosZJo5I0Mke0ZmmZQTjkhjpa+p1ByZRyFHyQD32+6LBOQZYY5GAoFkBIHxZ5r7asbfbLGoRFVEHZVACj9AOBqtPsekyoX5jF7eNtVLsW4tiFx67pCmYdcKvLIY1832r76ZeDYywmnohJnUx2CCyqipnR5piDXyoU++mTeHNsXzO3hL3eXlrd977d/v30w1mwXZrMK8vDpJt5KlbEGoIhZ0aNGuotZGjRo0RGjRo0RGjRo0RY1zPUP4f7eWRnVpISxyYRkBSx5JpgQCe5qrPPck66fRqCARBVmPcwy0wqHRuiRbSPCJaBOTEm2duBbE8k8AfYAAUABq9rOjUqpJJkrm+qeA9vPI0gMkLubcxkAOeOSpBGX3FE+96vdC8Mw7MN5YJdqykc27AXQJ9lFmlAA5PFk6baNRAmd1c1XluUkxyRo0aNSqI0aNGiI0aNGiI0aNGiKp1bqS7aCSZwSkaF2Aq6As1ZA/1I0oHjeFpRHErzKZfK82MxtEH8vzjzn2CBiaH5SNM+uxQttpF3DBYCp8wlsQF97PsNJd3t+nvKJWnVSKnpdwVQjEQByoYKVK0nwQ1e+rtAi6hbbT+IW1kolhGhag8kkQFFWdWYZ5IGA4DgMbHHerh8VIdrFuUjlkSYqEVApc5Hg1lRFC+CeO16TdB6f0yKT8BlZomUljJkFHksU5Y0UEZaiLqye9nVx32TQptxMY40MZikEuJLEthg92TwRR+Rq5a2bBFDP/ABJ24dlVWcJEZSQ8SuVCNIQsbusjMMSpGPDcHsasbj+IO1SMSWxQrGQaAFuZFAJYgIymNw2ZWiK78arxdE2AjmZZ2EAQwz1O3lm1KHMk8yeo+q7JN99G62XTTLLKNwIZWwMrRbloybBClsWA9QJN1zQPcXpDeSK1uvGqp5xG33DrDGsjMvlFTGy55L+JzwDx349+NTr4tTzkgeKaOeQrgjBLZSGLMCrFcUCnLni149QuqekbCBpIDLgZdvgYWnYL5AQpaqWpQFVhkOeG576n3XVdmrLuPMWR0hOARgx8pmUMVW65KqC3+NaiBsET/WdLj4h2wv8AHi4TP61+iwuXf6bIF/cfOo4/E+3KQMXCjcNjFf5jyeKsUa4N1yPcjWPKUTXRqhH1/btjU8RDkqlOvqK/UBzyRqnuPGW0QcTI58t5AEINqhIaj2sUeCfY/GmUlSnWs6XDxDtuPx4eVLj1rygu2HPYUbP2Pxq3tN2kqB42V0YWrKQVI+xGkEKFNo0aNQpRqr1DqCwKrMCQ0iRivl3WMftZF/bVrSvxHHAYL3EnlRqyt5nmeWVYMMfVxXND73qRqoVTeeMEjkZRFM6o/lmRAuHnFcljFsGLG1FgYhmAJHNY6X432+5kEcJZyXxsAV/SE5bv9IDKt/3GtVI9r06CTzDuFuPGQh9wSgdlxWRgzV5jL+Y97vub1H0Db9N2ztJtyi+Ujwu5fhFV/NYHI/3OPUL7KL4GskNjRFf3/jOKB5lkSUeVfrxGEjCIbgopvh8DYDY3Rq61X6f/ABAglaNSCplVyhDxSISmNrnG7KHOXCk/lI71cW52WwnncySG5GxCNMRHI5gjXONbot5TqoPz2551senbB9sXlm86Aq0JklmJFFkegxI5BVCpHIqwdTDRqEW8X8QYHD4LIzRwiZk/DD4lEl4UuCaVwbHp4IBJGpv9rzkFG03RYxGVQPKtkFdvxPqsqK+WHtzpc3Rum8xncE43AEO6f8MuMCqDL0MwBXj7gVem0B20EyqXKyRqIEaWQksHxkCgsbZvSvfnjUEN2CK50Xrse8Vnhsxq2IevSxxVjj7+knE2BTKw9tMdJem9Q2e3jSKKaIJmyL+ICS+VvZsktk1kn3b76nh8R7dyoWVCGDEMGXE43kAb7jFiR7BT8aoRyCJno1Rl65AjhGmiVynmBS4BKcnKr+nhuf8AE/GoNx4n26KGEqPYDAIwJKlhHYF/TZ7/AGOoylE10aXf7Q7bn8eHhMz61+i6y7/TZHP3HyNWOndQTcRLLGbRxan5HaxXsdIKKzo0aNQpRo0aNERo0axoipda2vm7eRMgmSEZmvT9+eOO/PxpXtPC0KvmskpCkEgkYs/4blz6eScUPBrjgCzpz1DZLPE8bhSrqVIYBhz8g8HXL7vwcwlh8oqY1kRiCihY1VYUPl+r0MREeQp4cj08k3abaqEz3vS9tKuTOQsoZ1pq4MIiJQV2CUao/wDjUcnhCGZo5jJK0oxYSEpbADiwUxF8chQRQojUG38BxIqBcB5YYI3ljNS0KwsQxJORYFyfcn99Wug+G/I87Iti7YoMj6IhzSkcrk5kegeAyj8o1eQJgot4fCkaQmISSi5PNDAoGV7B9IChB/y8kknnnUO78J7d44oWdgyvnG1oZMgpQ/UpU+k/28cHggHU3VfC6TmH1V5HKZDMhs42DAk3kAjLf+ZPtqv0jwVHAY2by3eN2dW8oCiURPTZYqxxzZgfU7MeL1UHeU2U3U/Cq7mYvI74GNUCrQ9SmWmJINkeZwO13YOtJPC8SI4klleOQYyK+BWQl+C1Jd22NChR7e+qe6/h+jSzSqyrJLlb+WCwyEqm7PIp1BHv5Y/aSPwUSWMrxSeYPWfJIfmQylUbzDhGborySeS3tqc1tVCmTwTCjMyPKhYKLBW1xI8sgspb0gKACSOBYJ50xj6FGIooyXZYrok8taPGciALsO3aua0u33hLzI9sgdANtIGFx3YB4VRnivp9NkNXcBSBSrpX8PGjSH8SNCoBKrFxGcYlPknP0SEJ6pKbIuxoXWpBkXKlXZvAql0qRzH/AL3I+qUAEKpoAAKKAIrtzkaIt9P8Nwfy5hV3eMCSI3iOCQHFKqrYK/Hzd3eqmw8EeXPt5c4vwFKhUhKLyWtkHmHGRsiGY5ZUOBqHqX8PhMZz5iL5rZECI+oFg5E1SAygdlopiPnSeqK+nhHbmeSRXfM5LIAUP1M0tH0llrzDwCLFWDroAAO2uX3/AIDWRT5cghkZw7SRxqGYiPEZc2RnjJRJuiPcnVPd/wANg/mgTDGQRrTIzHFAowYiRcozV0ApBo5cUYMHUou11nSPpXhobeZpVZM5P6h8uiwARVF5XShaF33PvZLzWMxsiNLuvbUSwFTJ5QDIxk4BXF1bgsCAeKsg99MdUes9KTdQPE4Uqwr1KGAPsaPBrQaoqOy8IxQuGVpCq9kJBQH3/LZskk2T34oUNbb/AKDCTbO6OznBsgCHLRyeiwQSDChAIPY99Iur+BnIk8oxt5kl4+WAoU+YAXt/U6BwEcD0hEpTQq5svAaI7M7JJe488F4re/xOCzMQSMgAwC0EHB7jLbWUVhfCMEkibhXkMh9WfoJe0jTnJCBYjU+kL7+xrUv+x8X8su3DyhULEMCoYZBlYABcApDMKCir4o86Xt/D9Q0JR1CwyCTEoSrPSAsacfiWgIY3Vmw2nPTfDkUG2WAChS5FLQu4ABY4m7NWef8AXUF1tUUO78JwyGEkuHhZmVhjZyOTA2pHJ9wAR7EWdb7zwxFLKZSXDEqWAIpguBCnj6bRCao+nvRIOnX/AAvHvGiMmJEV0rLkCSU5Nn4Uj3+r7aXbbwCqn1usiYIhVo+XVfK4cljkn4fpWuPMk+rLQG2qKyPA0HptpSFLcEryCiw4khcgoRVWlIsD1Zc6hbwHCYViDMyjBTlj/TV8yBgFAJ5UmuQTd2dSdN8GiBt0VdSu4XEWjZKKIVSwkGSKDSgBCB7++lkP8OiCoziXCIIHWGi3MhxNPfk04DJZL1Ze7OpnqiddW8KJupmeVmwMYUKtD1DzhkTRJIErUO3JsHiom8LQ2YpJZX85SZEfAiULJmS9IOxkAoUCG7HS9/4fFonjMsXqVRkICGAV1fBSJONucTcQ/vY5e2mHUPCPnDajNB/LrjflWe8TXES9xt+GBfr4YjnvqZi2ZFongvbxOSskiNIEVfUl5R4tGVJUsSgjSlJK0nIPJLzpuxEESRKWYIKBY2x/U8c/trnNh/D+NI8XMchErSB2i9dshSyWZvX9JLLiCUHAPOq8f8OaWO9w0jJMJCZEJDcA9ldfV5hkcG6HmFaIGqkzqUXaXo1yGz/h6qAZSK5WVpVYxnLzDhTsS5uQBayXHvdA8nrowaF0T70KF/YWf++qEAaIttGjRqqlGjRo0RGjRo0RcjufG7Q4GSNcZSShDEYwrKUmd749EZR//kR7WdpvGTKgJVVelYqQfSGWR15vk0q38Wf2fR9GhVSvlqVJc0wyHrNuBd0rEm17c6nl2UbG2RGJ72oP/fWTM3koSvqXidYZjEUcEBDmQPLOUiRUvqDMQWFkClsXqjt/HSSSwqIpFWYlRkFuyImQ2GKBGWS+SCSAoGRAL9ulQlzIYozIwAZyi5EAhgCasgEAj7gfGsr02Ido4x2/IvtiB7e2K18Yj4GolvJEpn8YxrLLEIpnaNglqq4vIQDgpZgMgDZuhQPOq0vjlDlijrXYyKAHuCWcUA2WNIfURRogX3063PQtvIzM8ELs4ActGhLAUQGJFkAgcH4GiHokCXhBCuX1YxqL4K80OeCR+hI99JbCKLo3XU3WYVXDR0sgYVi/IK9z6hQPxTqQTeq2z8WRypK6pLjG+AJUDzWLeWBHzzben1Y8kXphB0mNDYHq8xpLJN5sCpP3pfSB7AD41FP4fgYSDyo1Ml5ssaZNffK1Ia+xyvudCWoo266v8ss4sKxQCwCfVIsf5TR5PcEj35GqTeNEUAtDuFUgtZCVgAMW4cmmJxFc2DYUC9Ntl0iKGJYkRQiqqgEA8KAFv5IoV+msy9KhcqWijYoCEJRSVBGLBbHAI4IHcaS1Esm8Wqm2WYwzWzFfKqPzAVDO1+vDhVZuG7ffjVTfeOEVJCisCisVLj0uFEosYtYGUbj1AHjtRB10LbCMijGhFk0VFWQVPt7gkH7EjUMfRIFLFYIQX5ciNQW7/Vxz3Pf50lvJEdL3zSeargB4pWjOPY8K6ke/KMlj2N+3Or2oNpsliBCDuxYkkklibJJPP/0AB2A1PqromyI1gnWdY1ClcfP46aHyjLGoWULJYJqODJhIz3/YPJHHcycDVg+LnGKsirJlGrob9BcQmrvkjzQL+dO4OiwogTy1KCwAwypS2ZUXfpuqXsKHwNTvskY2UQmwbKgmxRB/UYr/AMo+BrJmbyUJLv8AxFJHuXTy6hTyBmaOTSyhDVNYAF917jvQF4g8aJIQqwzlzVqRGMcgzR5W9fiYmquvzY6eNs0JLFFJONkgX6SWX/lJJHwdVougbZChXbwKYyShEaDAnk40PST71qJbClLZvF/l7eCWTbzZTAny1MbFaFkk5hce3N+4sA8aB40jIFRTklFYABLLExgpy/1r5iWT6eT6jWnMmwjYAFEIAoAqKAPcD4Hb/TWq9LhDlxFGHIALYLkQDkATV0DyB86S3koS7p3iuOYzDy5kEK27OoC2BbqKJtk7EdvgnvqttPHEcoUiHcepcqKLYHqwNZWfMwbHEE8c1p3H06JZGkWOMSOKdwqh2Htk1WR+uqo8M7QV/wC22/F1+CnF8NXHv7/OktRKF8doSrFGVCqu4IBdEJlBY4sVpfLLMO4Ct3PGm83iCNNp/NEOIscgK9RBNLQv81irPvzWt5OhQGMxiNEUoUGChSqkEELQ47t2+Tqc9OjpgUUh1CspFqVAoCjxVE8VoS1EufxSgWEmOVTNXpIUMgLpFbgt/e6ClLH1dqB1t1zxTDsyolyt7xoA2RxQ5HNlR8Wy/Otp/C+3YxfhIohYOiqihQwoqeBYqh2I7UbGrz9PiYKDGhCiltQaFqaHHAtVP6qPgaHKiT/7ZR3XlzfXXZPosgyfV9AIIr6+OFNi87PxC843HlR4+WitF5hFSXmQTixpTiKuiL5GmP8A6JBd+RDfmebflr/V/v7f1P8ALv8AfWD0OHCRFjSNZr8zywEL33JK0STZ5786mW7IFZ2e5EsaOOzqGH6EA/8AnRqREAAAFAcAfbRqhRbaNGjUKUaNGjREaNGjREaNGjREaNGjREaNGjREaNGjREaNGjREaNGjREaNGjREaNGjREaNGjREaNGjREaNGjREaNGjREaNGjREaNGjREaNGjRF/9k=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AutoShape 6" descr="data:image/jpeg;base64,/9j/4AAQSkZJRgABAQAAAQABAAD/2wCEAAkGBhQQEBIUEBQWFRUWFBYVFhYUFBEVEBcSFxAhFBUVFhYXHSYeGBojGRIWHy8gIycpLC0sFR4xQTAqNSYrLCkBCQoKDgwOGg8PGiolHyQyLCoqLyw2Ki8vLiwwLi4sKS8vLCwsLCwsLCwsMCwsLCwpLCwsKSwsLCwsKSwpKSwsKf/AABEIANgA6QMBIgACEQEDEQH/xAAcAAACAgMBAQAAAAAAAAAAAAAABwUGAQIEAwj/xABJEAABAwECCAkJBAgGAwAAAAABAAIDEQQSBQYhMTJBUXIHEzVSYXGBk7EUIlORkqGys9JCc6K0FSMzQ2KCwdFUY4OjwuEWJfD/xAAaAQACAwEBAAAAAAAAAAAAAAAABAIDBQEG/8QAMREAAQMCBQEHBAEFAQAAAAAAAQACAwQRBRIhMVETFTNBQmGBwRQycZEiI7HR8PEG/9oADAMBAAIRAxEAPwBfwwtut81uiPsjmrfiG81vstRBoN3W/Ct16prRYaKhacQ3mt9lqOIbzW+y1boUso4QtOIbzW+y1HEN5rfZat0IyjhC04hvNb7LUcQ3mt9lq3QjKOELTiG81vstRxDea32Wr0osIyjhC04hvNb7LUcQ3mt9lq3QjKOELTiG81vstRxDea32WrdCMo4QtOIbzW+y1HEN5rfZat0IyjhC04hvNb7LUcQ3mt9lq3QjKOELTiG81vstRxDea32WrdCMo4QtOIbzW+y1HEN5rfZat1miMo4QvPiG81vstRxDea32WrdCMo4QtOIbzW+y1HEN5rfZat0IyjhC04hvNb7LUcQ3mt9lq3QjKOELylhbdd5rcx+yNiZqWk2i7dPgmWsnEQBl9/hTalpBoN3W/Ct1pBoN3W/Ct1rN2CghZArmXfgXAslrlbHEKk5zma1utxOoCvvGckAtzF3EiCyAGgkl1vcMgP8AA3M3rynp1JaeqbFpuVwmyWmCcRbVaQC2O40/ak81tNorlPYCrTYeCNv7+c9Ubf8Ak76UxELLfVyu8bfhQzFVWz8GlibnY9+9I4fBdPvXaMR7DrszDvX3eJU6hUF7juSuXKgv/BrD/hYuxpH9V4zcH1hf+5puySj3Xqe5WNC5ndyi5VHtfBNZ3fspZY+u5I31EA+9VzCXBXaY6mFzJhsB4uT2Xeb+L+ybaFc2plb4ozFfPFssUkL7kzHRu5r2lrqbRXOOkZF4L6EwjgyK0MLJ2NkbscK0O0HO09IoUq8c8QHWMGaAl8H2gcskQ2uP2mfxZxrqKuWhDWhxyv0Uw66p6ELuwPgeS1StjibUn1AayTqA2/1oE+5waLlSXEBVT2CMRrVaQC2MtaftSea2m0VynsBTLxcxGgsgBIEkucvcMgP8DTm6zl6sysiypa4nRigXJdWHgjH7+c9UbfBzvp7FNWfgzsTc7Hv3pHD4LpVrQk3TyO3cVHMVBDEaxa7Mw7193iUf+DWH/CxdjT/dTqFXmPK5cquT8H1hf+5puySj3Xqe5RVr4JrM79lJLGekskb6iAferwuC3YcggcGyyta46jUmm0gA07V3rOZrmsrY2SSHKwEn01S1wlwV2mOphcyYbK8XJ6neb+JVG22GSB9yZjo3c17S09YrnHSMi+hI5A4BzSCCKggggjaCvG34OjtDCyZjZGHU4VFdo1g9IypuOuePu1CjmINivnpCuWOfB+6yNM1nLnwDK9pyyRDnV+2zpzjXUVIpq1YpWyi7VJaTaLt0+CZaWk2i7dPgmWs7EvL7/CsYlpBoN3W/Ct1pBoN3W/CvQLUbsFBOLg3wU2KxMkGlN55Ou6CQweJ/m6Fa1V+Dm0k2CCN2kxgI6YnuJjcPew9MZVoXnHklxJVR3QhCFBcQhCEIQhCEIQhCEIQtXNBBBAIIoQRUEEUII1hbLV7wASSAACSTkAAFSSdQohCQuMuChZbZPC3RY/zPu3MEjB2NeB/KmdwaYKbFY2ygedNUk/wNcWtHrBPb0BLnHOcyW+d7hS8Y3NBFCIzAzi6jUS2hpqrTUmTwbWomwQxv0mtc5vTE+ZxaR1G8w9LekLRqHEwMVjtla0UXFhq1Ois8z2aTWEjXlpn7M/YlVDhmZknGCR9+talxNegjWOhYs1SIiAQtfDMGkr43Pa4C2n5Px+U4kLSJxLQSKEgEjYSK0Ws9obGLz3NaNriGj1lMX0usbKb5RuvVC0ima8BzCHA5i0gg9RC3XVEgg2KwlNjRZnstc3GA1c9zmk5nNJ82h15KDsTaWC0HOEvUQdZtr2WthWJnD5C/LmuLcKBxIsz47G0SAirnOaDnDDSmTVU1Pap9CFcxuRobwkKmc1EzpSLZjdYIrn9+aiQ+NOCRZLZPCzIxrgWDZG9ge1vZeu/yp8E0FTkAzk5ABtJSPx4tBkt8zzmcI3M1HiuJAYT1gXv5gtChJEtlU1V+bRdunwTLS0m0Xbp8Ey1ZiXl9/hXsS0g0G7rfhXoF5waDd1vwr0C1G7BQThxUsl/B1ic11yRsIuvpXOfOa5v2mGgqOgEEEAicgwqKhkw4p5yCprE8/wCW/IDumjujWozEnk6yfct8SpiWIOBa4BwOQhwBaRsIOQrzjtyqCdV1oUU3B5Z+wkcwcw/rIuoNflaOhrmhbi1zt0o2SdMchY72JBT8aii4UkhR4wwBpRTt/wBLjB/tF6P07Drc4b0M48WLi6pBCj/09Bzz2RzH/ij9NM+y2V27BaPFzQPehCkEKOOE5DoWd/XI+KNv4S934VqWzv0pGxjZE28/vJKj1MC6uLstdsZEAZHBoJoM5c47GtGVx6ACVwPY60EcY0siBrxZpfkplHG0yNbrua9fNXrZ8HsjJcAS8ihe8ufKRsL3EmnQMnQuhC5dJzhC5Sn6ovyzFfsULJfwdY3NNx7WOLHgVpWV1QR9phoKt10ByEAig8IPKU/VF+WYmNiLybZdw/Ncn5+4YrHfaFKxYUFQy0ARvOQVNYX7jzkNeY6jugjKvCHFGzMk4xsQvA1AJcWA56hpNF2yMDgWuAIIoWkAgjYQc4XK3B5Z+wkdGOYf1kPYx+Vo6GOas5zGu3F1OKoliBDHEX3tpdSqXnCLf8ojrW5xfmc29U3+3N2UVxFqnbpRsk6Y3ljvYkFPxrSe3Me27NZ5SNjoRM3/AGy/wVU8XVZlvZO4ZXCiqBMW33CrfBtfrPn4ujerjK6um7n7FeVGQ4WgjaGtqwDM3iJ2AdlwLf8AT0HPPdzH/iuwx9NgbdQxGrFZUOmDbXUghR/6bYdFsrt2C0eJYB71g4TkOhZ39cj4o2+4ud+FWpBSK8LVbGRNvSODRWgrnJ2NAyuPQASuMtnfpSMjGyJt5/eSZPwKFwlh2z2KSl10ktPOcXXpADqMjySK57oydSi97WC7jZX09PLUv6cLbn0UtK11p02lkPMP7SX7wfZZ/BnOugq0q3hG5Sl3IfkhNTBOFmWmO/HWlaEHI5p2H1pV8I3KUu5D8kJ6hIMgI4UDG+OQseLEbhVebRdunwTLS0m0Xbp8Ey1diXl9/hWtS0g0G7rfhXoF5waDd1vwr0C1G7BQTqxJ5Osn3LfEqbUJiTydZPuW+JU2vOu3KWduUIQhRXFhZqhQuNWG3WWEFgF97roJygZKk01/9qD3hjS4q+mp31ErYo9zopqqwqRizjbM+dscxDw80ButDmupUaIFRkorwoQzNlbdqZr8PloZOnLbUX02QhCFcs9CEIQhJvhB5Sn6ovyzExcRj/62y09G75rkuuEHlKfqi/LMTGxF5Nsu4fmuT0/cMVztgl7arZI+Qve436kk1NQa5hsomjgKd8lmhdJpFgJOs7D2ih7VifAFne+++JpdnJIOU7SK0PaF3gLEp6d0TiSb3W7i+LQ1sMccceUt/HGw9FlYWUJ1ecWr5Q0EuIAGUkmgA6SvCx4VimqIpGvIzhrqkdihce4nusouVIDwXgc2hoT0A0VTxRie61xGOvmmryMwZTzq9YydZSclS5koZZejosHjqKF9S6SxF9PDTn8pnKo4Zx5MUzo4mNcGG65zi7KRkIAGbLkqrcqbhrEd8kznwubde4uIeXAtJNTSgNRXKpVPVyjppfBRRGY/WbW0vtdWTAuFm2qESNFMpBGejhnFdecHtVUxqxXmfaHSxNL2voSARea67Qgg6slaq04CwQLLCIwbxqXOOarjnoNlAB2KRXXQ9WMCTdRhxAUFW+Sk1bqBfj+6gcUMCvs0TuMyOe4EtrW6AKAEjJXKUvOEblKXch+SE4UnuEblKXch+SFpYewMeGjgpKapfUzOmk3Kq82i7dPgmWlpNou3T4Jlq/EvL7/C61LSDQbut+FegXnBoN3W/CvQLUbsFBOrEnk6yfct8SptQmJPJ1k+5b4lTS867cpZ25WUIQoriFw4XwQy1R3JKjLUEaTXbR613IXHNDhYqyKV8Tw9hsRsVXsCYnMs0nGF5kcK3agNaKilaVNTRWFCFFkbYxZoVtTVzVT+pM65QhCFNLIQhCEJN8IPKU/VF+WYmNiLybZdw/Nclzwg8pT9UX5ZiY2IvJtl3D81yen7litd9oU8hCEiqkIUfbcPwQvuSSNa7Z5xI66A07V3RyBwBaQQRUEGoI2gqIc0mwKtfDIxoc5pAOxI0P4WVrHEG6IA6gB4LdQGNOMhsgY1gBe+p86t0NBpWgzmvgVyR7WDM5W0tPLUyCGLcqfWFWsVsanWl5jlADrpc0tqAQM4IOY5VZlyORsjczV2so5aSUxSjVeVptDY2Oe80a0Ek9AVYs/CBG6QNdG5rCaX7wJHSW0zdRKsWE7Dx8MkZNL7aV2GtQfWAqJZ8RbQZA14a1lcr7wIproBlJ6wEtUPma4dMaLYwiDDpIpDVus4ba205HJ9NUxEn+EblKXch+SE4GtoABqFPUk/wjcpS7kPyQtii70LBZ92iq82i7dPgmWlpNou3T4Jlq3EvL7/AAmGpaQaDd1vwr0C84NBu634V6BajdgoJ0YmvpgyynZAD6qlU+bHC0ukviQtFahgAuAagRTL2q5Yk8nWT7lviVzTYiQOkvAvaCaljSLvUDSoC8jWRyvP9MrYwaroqd0n1Tb320v+R7qZwVbeOgjkIoXtBI2HMeyoXWtIogxoa0UDQAAMwAFAFumW3A1WDKWueSwWFzYenghCELqrQhCEIQhCEIQhCEISb4QeUp+qL8sxMbEXk2y7h+a5LnhB5Sn6ovyzExsReTbLuH5rk9P3LFa77Qp5CpXCBbpGujjBIYWlxoaXnXqUO2gAyfxLTEC3SGR8ZJLLl6hJIa68Bk2VBOToWN9SOr07LZGCP+g+tzjm3ptvz6KBw7YpI7RIJAaue4g0PnAuqCNuQq/Yp2V8VkY2QEGriAc4aXVAOzb2qXXO7CMQfcMjL/NvtvV2UrnXIqdsTy++6nW4vJX07YBH9tiSNdhba2gXSoXGTFwWtrSHXXtrQkVaQc4Pbr61NITT2B4yu2WNT1ElNIJYjYhV7FrFTyVxe9wc8i6KAhrQTlz5ScisKELkcbYxlau1VVLVSGWU3KELmfhGJr7jpGB/NLmh3qqulSBB2VLmObYuBF9kJPcI3KUu5D8kJwpPcI3KUu5D8kJ2j739rse6q82i7dPgmWlpNou3T4JlqzEvL7/CZalpBoN3W/CvQLzg0G7rfhXoFqN2CgnViTydZPuW+JU2oTEnk6yfct8SptedduUs7coQhCiuIQhCEIQhCEIQhQ+HsZY7JdDgXPcKhooMm0k5v+lF72sF3bK+CnkqHiOIXJ8FMIUVgLGFlra64C1zaXmmlaHMQRnClUNcHi7dlyaCSB5jkFiPBJvhB5Sn6ovyzExsReTbLuH5rkueEHlKfqi/LMTGxF5Nsu4fmuWhP3LFx32hSlvwZHO27KwOANRWoIPQRlCxg/BcdnaWwsDQc+cknpJyldaFn5G3zW1XevL0+lmOXi+n6XnaA64+5pXXXd675vvok89pvEOrerlBrevVy111qnKvI2Vl6/cbe511t/2qVS1TT9a2trLZwfFxhweCzNm9tvheWDA8QRcbp3G3q5713LXpXUsLDXg5iD1EFNAWFliPJe4vtubrZavrQ0z0NOumT3rZC6oA2N0nLQ1we4SVv3jerpXq5a9NU1cCNeLNDxtb9wXq5+ivTSi6XWVhcHFjS4ZnFrS4dRpVeqUp6bpEm97r0GLYyK+JkYZly/48PRCT3CNylLuQ/JCcKT3CNylLuQ/JC16Pvf2sKPdVebRdunwTLS0m0Xbp8Ey1ZiXl9/hMtS0g0G7rfhXoF5waDd1vwr0C1G7BQTqxJ5Osn3LfEqbUJiTydZPuW+JU2vOu3KWduUIQhRXEIQhCEIQhCEKpY44tyTvbLCLxu3XNqAchJBFchzq2oVcsQlblcnaKtkophNHa/qqvibi9JZy+SYXXOAaG1BIFakmmTOB71aEIRHGI25Qo1lXJWTGaTc8JN8IPKU/VF+WYmHiXO1mC7M55DWiM1JIAH652tLzhB5Sn6ovyzFYH2d7sDWIsBLW3i8DZxjg0noBr609WPLKZrgFdSU7amZkTnWBO6vNiwrFPXipGvpnAOUdNDlp0rrS1xLge61scyt1tS86rpaRQnpNMiZSzaaYyszEK/GKBlDP0o3XFr+o/KEIQmFjqu48zvZZhcqA54a8jm0NB1EgKpYozvba4hHWjjR4GYsplJ6s/YmZLEHtLXAOBFCCAQR0grnsWCYYSTFG1hOcgZabKnV0JKWmc+UPBXo6LGIqehfTOjuTfXw15/C6llCE6vOLnt9sbDE+R2ZjSTTOdgHWaDtVOs/CE/jP1kbRHXLdLr4G2pND6grlbrGJo3xuzOaQaZxsI6jQ9ip1n4PX8YOMkaY6/ZDr5GyhFB6ykqjrZh09l6PCOzelJ9Z93hvt6W8bq7g1zJP8ACNylLuQ/JCcAFMyT/CNylLuQ/JC2KLvQsFls2iq82i7dPgmWlpNou3T4Jlq3EvL7/CYalpBoN3W/CvQLzg0G7rfhXoFqN2CgnViTydZPuW+JU2oTEnk6yfct8SptedduUs7coQhCiuIQhCEKnY+4SkYY42OLWuaXOIJBcb1KVGoZ6dIXhiHhOR0ronOLmXC4VJN0hwGQnNWuboVtwjgqO0NuytvAZRnDgegjMtcGYHiswIhbSuckkuOypKSMD+tnvovSNxOlGGml6f8APnTe+997rtQhCdXm0IQhCEm+EHlKfqi/LMTGxF5Nsu4fmuS54QeUp+qL8sxMHE+1siwXZnyODWhhqTm/bO9Z6E7OQIGEq/KXABouVYWtAzADqFFsuDB2HYbQSInhxGUghzXU20IFQu5INcHC7VGWKSJ2WQEH13WUIUZjIXiyTcVW9d1Z7tRep/LVDjlaSiCPqyNjva5A/a7Y7Wxzi1r2lwzgOaXDrANV6pQWAvEsfFVv3hdpnvVyKx23H2XjTxQYGA0AcKlwrnJrkr0JFlc0i7xZeoqf/LzNkDIHB2lzfS3/AHw91fULjwThAWiFkoFLwyjYQaEesFdifBBFwvKyRujeWOGo0KEKLmxnszJOLdKA4GhyOLQdhcBQKTBXGva7YqckEsQBe0i+1wdVlJ7hG5Sl3IfkhOFJ7hG5Sl3IfkhPUfe/tRj3VXm0Xbp8Ey0tJtF26fBMtWYl5ff4TLUtINBu634V6BecGg3db8K9AtRuwUE6sSeTrJ9y3xKmlB4mkjBllplPECg2nLQJeT22R8hkc51+ta1IcD0bKLydVUdE7brTwvCHYiX2eG5ffe6cCFxYFndJZ4XSaTmAnpNM/aKHtXar2m4BWNIwxvLD4Ej9IQhC6q0IQuRmFoS/ixKwvzXQ4Xq7OvoXCQN1Nsb33ygm29l1oQhdUEIQhCEm+EHlKfqi/LMViFhkkwNYjGC4MDnOaMpoZHAGmun9VXeEHlKfqi/LMTGxF5Nsu4fmuTVWwSUzWnxT9LUmllZM0XLf8KrYm2CR1qY8AhrKlzqECl0i7XWTXMuzG7GKZtodFG90bWU0TRziWh1Sc9MtKK9qHwzivFanBz7zXUpeaRUjVUEEHrWM6mcyLJGdbrcjxqCeuFRVM/iG2Hjb19fFcuJmGX2iJ4lNXMIF7WQ4GlekUPrCsS48F4Kjs0dyIUFakk1cTtJXYm4muawB26wa+WKWoe+EWaToFzw4PjY4uZGxrjncGNDvWAqvbeD8OkLo5A1hNbpaSW1NaA1yjrVwQovgY8WcFOlxKppXF0bzc6a6/wB7rnsFhbBEyNmi0UFc51knpJJPavZ4qCAaEggHYaZCtkK0AAWCSc9znZ3G53SinwZKyTi3MdfrSgaSSdo2g7U0MC2Z0dniY/SawA9B2dmbsXbVcGGsLNssJkcK5QGtGSrjmFdWYnsSkVO2nu+6367FZsVEcAYAb+HidvYLvSe4RuUpdyH5IV0wLjwZZmxysDb5o1zScjjmBB2nJVUvhG5Sl3IfkhaeHStkku31WbUUM1HJkmFiRdVebRdunwTLS0m0Xbp8Ey0ziXl9/hQalpBoN3W/CvQLzg0G7rfhW61G7BQTnxDnD8HWa6a3Wlh6HMeQR4HtC7psXrO+TjHRNLq1Jy0J2ltaE9YStxLxuNhkLZAXQSEF4FS5jqU4xo15KBw1gCmUULdstrZKxr4nNexwq1zSC0joIWBUwZXWcNPBQbJJCSWOIvwbL1WUIVSoQhCEIXJhZjzBKItMscG0z1pq6Upoo3Fwa0G/WgArevVyCmetU5F5iBt69dbe51Be9edKVFN1iDe1l6DCcZ7PjezJmza/76IgButvaV0Xt6mX31XohCbGiwCbm6FhCqWOePLbK10UBDrQRTJlbDX7T/4tjM+Ymgzya0uNggC6oeO9qEmEbSW5g9rO2OFrHepzXDsTI4P7QH4OgDToX2HocJSfBwPaEmx2npJqSTlJJ1knWrDibjYbDKQ8F0MhF8DK5rhkEjBrNMhGsAawAdSeA9EAeCuc24smvhTDEVmaHSupXMAKuO2g/qsYLw1FaQTE6tM4Io4VzVH9VV8b7KbUIrRZjx0RZdrH51POJrQZddDsIyrfEXBErHvle0saWXQHAguJcDWh1C7715zrSdfJbRbow2k7N+p6n8+Lje+1t/8AeFdFhZQnV5tUfGTG+Zk744SGNYbpN1pc5wz6QNBqU/ivho2qEueAHtdddTIDkqCBqyFcuG8TGWiQyNeY3HS80OaTSlaVFCpXBGCWWWIRx1OWpJzucdZ9WZJRMmEpLj/FekrajDn0DGQt/qaX019bnxuu5CEJ1ebQo3D2CBaoTHW6ahzTqDht6KEjtUksKLmhwsVbDK+F4kYbEahU3AeJD45myTObdYQ4BpJLnDKK1AoK5exUvHy1CTCNoLczSyP+ZkTQ71Go6wVfMcsd2WRrooSH2gilM7Yq/bk6dYZnOTMMqUnWSSSSSTUkk1JJ1kkk9qew2lERzNGifqq6eteJJjsLBaTaLt0+CZaWk2i7dPgmWrMS8vv8KhqWkGg3db8K3WkGg3db8K3Wq3YKCF34Iw7PZHF1nkLKmrmnzonbzDkJ6RQ9K4ELjmNeLOCEyMFcKzDQWqJzDz4vPZ13DR7ey8rRYMarJPQRWiMk/ZLgyT2H0d7kj1hzQchyjpyhIvoWn7TZQLAvocZRUZtur1rC+fLPK6M1jc5n3b3s+Ehd0WMNqbo2m0D/AFpT4kqg0L/AhR6aeqyAkY7Gi1nPap+9ePBck2Epngh80zgdTp5nD1F1EChk5COmntbMIRQis0jIx/mPYz4iFXMI8JdjirxbnTu2RNNzvH0b6iUohGK1oK7aCvrzrZWtoB5iuiMK0Yb4RLTaAWxkWdh1RkmYjplIBH8oHWVVgKf/AHrWUJ6OJkf2hTAshCEKxdXdgnDc1keXWeQsrpN0o3b7DkPXkPSrzgrhXYaC1QuaefD57OssJDm9l5LhCXkpo5NSNVEtBTwsGNlknoIrRGTzXOuSew+jvcpYZRUZtur1r55cK58vXlC2gkMZrG5zKeje9nwkJN1AfKVHpr6DQkVFjDam6NptA/15T4kr0djRazntU/evHgq/oZOQudNPIBc9rt8cIrLIyMbZHsYPxEJFTYTmeCHzzOB1OnmI9RdRcgjFa0FdtBX151IUDvEo6ab2EeEqxxD9W5052RNJb3j6N9RKpuG+Ea02gFsVLOw+jJdMR0ykC7/KAelVVCajo426nVTDQEAf37TnJ2lCEJzZSWk2i7dPgmWlpNou3T4JlrJxLy+/wpsS7hsEt1v6qXRH7qXZurfyGT0UvdS/SsIUBiDwLWC7kWfIZPRS91L9KPIZPRS91L9Kwhd7RfwEZFnyGT0UvdS/SjyGT0UvdS/SsIR2i/gIyLPkMnope6l+lHkMnope6l+lYQjtF/ARkWfIZPRS91L9KPIZPRS91L9KwhHaL+AjIs+Qyeil7qX6UeQyeil7qX6VhCO0X8BGRZ8hk9FL3Uv0o8hk9FL3Uv0rCEdov4CMiz5DJ6KXupfpR5DJ6KXupfpWEI7RfwEZFnyGT0UvdS/SjyGT0UvdS/SsIR2i/gIyLPkMnope6l+lHkMnope6l+lYQjtF/ARkWfIZPRS91L9KPIZPRS91L9KwhHaL+AjIs+Qyeil7qX6UeQyeil7qX6VhCO0X8BGRZ8hk9FL3Uv0o8hk9FL3Uv0rCEdov4CMiz5DJ6KXupfpR5DJ6KXupfpWEI7RfwEZFrLYJbrv1UuY/updm6mV5FJ6N/sP/ALIQlKipM1rjZdAsv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8575" y="-1760538"/>
            <a:ext cx="3962400" cy="3676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dens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2514600"/>
            <a:ext cx="2108200" cy="195616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Buoyancy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the resistance to sinking</a:t>
            </a:r>
          </a:p>
          <a:p>
            <a:r>
              <a:rPr lang="en-US" dirty="0" smtClean="0"/>
              <a:t>depends on mass and volume of the object (density)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Surface tension – the tendency for water particles to pull towards each other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You Describe Matter?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Forms Can Matter Have?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590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Solid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Particles are very closely packed</a:t>
            </a:r>
          </a:p>
          <a:p>
            <a:r>
              <a:rPr lang="en-US" dirty="0" smtClean="0"/>
              <a:t>Have definite volume and definite shape</a:t>
            </a:r>
          </a:p>
          <a:p>
            <a:endParaRPr lang="en-US" dirty="0"/>
          </a:p>
        </p:txBody>
      </p:sp>
      <p:pic>
        <p:nvPicPr>
          <p:cNvPr id="4" name="Picture 3" descr="states of matter.jpg"/>
          <p:cNvPicPr>
            <a:picLocks noChangeAspect="1"/>
          </p:cNvPicPr>
          <p:nvPr/>
        </p:nvPicPr>
        <p:blipFill>
          <a:blip r:embed="rId2" cstate="print"/>
          <a:srcRect l="67643"/>
          <a:stretch>
            <a:fillRect/>
          </a:stretch>
        </p:blipFill>
        <p:spPr>
          <a:xfrm>
            <a:off x="3810000" y="3733800"/>
            <a:ext cx="1908669" cy="274320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Forms Can Matter Have?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590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Liquid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Particles move freely</a:t>
            </a:r>
          </a:p>
          <a:p>
            <a:r>
              <a:rPr lang="en-US" dirty="0" smtClean="0"/>
              <a:t>Have definite volume but no shape</a:t>
            </a:r>
          </a:p>
          <a:p>
            <a:endParaRPr lang="en-US" dirty="0"/>
          </a:p>
        </p:txBody>
      </p:sp>
      <p:pic>
        <p:nvPicPr>
          <p:cNvPr id="5" name="Picture 4" descr="states of matter.jpg"/>
          <p:cNvPicPr>
            <a:picLocks noChangeAspect="1"/>
          </p:cNvPicPr>
          <p:nvPr/>
        </p:nvPicPr>
        <p:blipFill>
          <a:blip r:embed="rId2" cstate="print"/>
          <a:srcRect l="35653" r="30243"/>
          <a:stretch>
            <a:fillRect/>
          </a:stretch>
        </p:blipFill>
        <p:spPr>
          <a:xfrm>
            <a:off x="4343400" y="3733799"/>
            <a:ext cx="2133600" cy="29094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Forms Can Matter Have?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752600"/>
            <a:ext cx="7498080" cy="2590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Gas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Particles move past each other very easily</a:t>
            </a:r>
          </a:p>
          <a:p>
            <a:r>
              <a:rPr lang="en-US" dirty="0" smtClean="0"/>
              <a:t>Have no definite volume or shape</a:t>
            </a:r>
          </a:p>
          <a:p>
            <a:endParaRPr lang="en-US" dirty="0"/>
          </a:p>
        </p:txBody>
      </p:sp>
      <p:pic>
        <p:nvPicPr>
          <p:cNvPr id="5" name="Picture 4" descr="states of matter.jpg"/>
          <p:cNvPicPr>
            <a:picLocks noChangeAspect="1"/>
          </p:cNvPicPr>
          <p:nvPr/>
        </p:nvPicPr>
        <p:blipFill>
          <a:blip r:embed="rId2" cstate="print"/>
          <a:srcRect r="63996"/>
          <a:stretch>
            <a:fillRect/>
          </a:stretch>
        </p:blipFill>
        <p:spPr>
          <a:xfrm>
            <a:off x="5791200" y="4191000"/>
            <a:ext cx="1828800" cy="23622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</TotalTime>
  <Words>256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Properties of Matter</vt:lpstr>
      <vt:lpstr>How Can You Describe Matter?</vt:lpstr>
      <vt:lpstr>How Can You Describe Matter?</vt:lpstr>
      <vt:lpstr>How Can You Describe Matter?</vt:lpstr>
      <vt:lpstr>How Can You Describe Matter?</vt:lpstr>
      <vt:lpstr>How Can You Describe Matter?</vt:lpstr>
      <vt:lpstr>What Forms Can Matter Have?</vt:lpstr>
      <vt:lpstr>What Forms Can Matter Have?</vt:lpstr>
      <vt:lpstr>What Forms Can Matter Have?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of Matter</dc:title>
  <dc:creator>Julie Skaggs</dc:creator>
  <cp:lastModifiedBy>Julie Skaggs</cp:lastModifiedBy>
  <cp:revision>4</cp:revision>
  <dcterms:created xsi:type="dcterms:W3CDTF">2014-01-09T18:15:31Z</dcterms:created>
  <dcterms:modified xsi:type="dcterms:W3CDTF">2014-01-09T18:47:22Z</dcterms:modified>
</cp:coreProperties>
</file>