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85" autoAdjust="0"/>
  </p:normalViewPr>
  <p:slideViewPr>
    <p:cSldViewPr>
      <p:cViewPr varScale="1">
        <p:scale>
          <a:sx n="74" d="100"/>
          <a:sy n="74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65D07-A6E0-485E-9665-A8D412379CF8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CA312-B910-4286-83C0-AC503A2130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295400"/>
            <a:ext cx="6385859" cy="4019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taxon</a:t>
            </a:r>
            <a:r>
              <a:rPr lang="en-US" dirty="0" smtClean="0"/>
              <a:t> containing one or more related orders</a:t>
            </a:r>
          </a:p>
          <a:p>
            <a:r>
              <a:rPr lang="en-US" dirty="0" smtClean="0"/>
              <a:t>For example, mammals make up one class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related classes</a:t>
            </a:r>
          </a:p>
          <a:p>
            <a:r>
              <a:rPr lang="en-US" dirty="0" err="1" smtClean="0"/>
              <a:t>Chordata</a:t>
            </a:r>
            <a:r>
              <a:rPr lang="en-US" dirty="0" smtClean="0"/>
              <a:t> (vertebrates) are one phylum</a:t>
            </a:r>
            <a:endParaRPr lang="en-US" dirty="0"/>
          </a:p>
        </p:txBody>
      </p:sp>
      <p:pic>
        <p:nvPicPr>
          <p:cNvPr id="5" name="Picture 4" descr="bear classification.jpg"/>
          <p:cNvPicPr>
            <a:picLocks noChangeAspect="1"/>
          </p:cNvPicPr>
          <p:nvPr/>
        </p:nvPicPr>
        <p:blipFill>
          <a:blip r:embed="rId2" cstate="print"/>
          <a:srcRect l="7500" t="15000" r="41250" b="26667"/>
          <a:stretch>
            <a:fillRect/>
          </a:stretch>
        </p:blipFill>
        <p:spPr>
          <a:xfrm>
            <a:off x="1981199" y="2667000"/>
            <a:ext cx="4641669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INCLUSIVE group (most species, greatest diversity)</a:t>
            </a:r>
          </a:p>
          <a:p>
            <a:r>
              <a:rPr lang="en-US" dirty="0"/>
              <a:t>6</a:t>
            </a:r>
            <a:r>
              <a:rPr lang="en-US" dirty="0" smtClean="0"/>
              <a:t> kingdoms of life</a:t>
            </a:r>
          </a:p>
          <a:p>
            <a:pPr lvl="1"/>
            <a:r>
              <a:rPr lang="en-US" dirty="0" smtClean="0"/>
              <a:t>Animals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Fungi</a:t>
            </a:r>
          </a:p>
          <a:p>
            <a:pPr lvl="1"/>
            <a:r>
              <a:rPr lang="en-US" dirty="0" err="1" smtClean="0"/>
              <a:t>Protists</a:t>
            </a:r>
            <a:endParaRPr lang="en-US" dirty="0" smtClean="0"/>
          </a:p>
          <a:p>
            <a:pPr lvl="1"/>
            <a:r>
              <a:rPr lang="en-US" dirty="0" smtClean="0"/>
              <a:t>Bacteria </a:t>
            </a:r>
          </a:p>
          <a:p>
            <a:pPr lvl="1"/>
            <a:r>
              <a:rPr lang="en-US" dirty="0" err="1" smtClean="0"/>
              <a:t>Archaebacteria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09800"/>
            <a:ext cx="8763000" cy="1470025"/>
          </a:xfrm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K</a:t>
            </a:r>
            <a:r>
              <a:rPr lang="en-US" dirty="0" smtClean="0"/>
              <a:t>eep </a:t>
            </a:r>
            <a:r>
              <a:rPr lang="en-US" u="sng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ond </a:t>
            </a:r>
            <a:r>
              <a:rPr lang="en-US" u="sng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lean </a:t>
            </a:r>
            <a:r>
              <a:rPr lang="en-US" u="sng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r </a:t>
            </a:r>
            <a:r>
              <a:rPr lang="en-US" u="sng" dirty="0" err="1" smtClean="0">
                <a:solidFill>
                  <a:srgbClr val="FF0000"/>
                </a:solidFill>
              </a:rPr>
              <a:t>F</a:t>
            </a:r>
            <a:r>
              <a:rPr lang="en-US" dirty="0" err="1" smtClean="0"/>
              <a:t>roggy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ets </a:t>
            </a:r>
            <a:r>
              <a:rPr lang="en-US" u="sng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ick!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382000" cy="1752600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K</a:t>
            </a:r>
            <a:r>
              <a:rPr lang="en-US" sz="2800" dirty="0" smtClean="0"/>
              <a:t>ingdom, </a:t>
            </a:r>
            <a:r>
              <a:rPr lang="en-US" sz="2800" u="sng" dirty="0" smtClean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hylum, </a:t>
            </a:r>
            <a:r>
              <a:rPr lang="en-US" sz="2800" u="sng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/>
              <a:t>lass, </a:t>
            </a:r>
            <a:r>
              <a:rPr lang="en-US" sz="2800" u="sng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rder, </a:t>
            </a:r>
            <a:r>
              <a:rPr lang="en-US" sz="2800" u="sng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amily, </a:t>
            </a:r>
            <a:r>
              <a:rPr lang="en-US" sz="2800" u="sng" dirty="0" smtClean="0">
                <a:solidFill>
                  <a:srgbClr val="FF0000"/>
                </a:solidFill>
              </a:rPr>
              <a:t>G</a:t>
            </a:r>
            <a:r>
              <a:rPr lang="en-US" sz="2800" dirty="0" smtClean="0"/>
              <a:t>enus, </a:t>
            </a:r>
            <a:r>
              <a:rPr lang="en-US" sz="2800" u="sng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pecies</a:t>
            </a:r>
            <a:endParaRPr lang="en-US" sz="2800" dirty="0"/>
          </a:p>
        </p:txBody>
      </p:sp>
      <p:pic>
        <p:nvPicPr>
          <p:cNvPr id="26626" name="Picture 2" descr="C:\Users\julskag\AppData\Local\Microsoft\Windows\Temporary Internet Files\Content.IE5\7J78MHE1\MC90011591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4800"/>
            <a:ext cx="4076282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Forefathers of Classification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0" y="2133600"/>
            <a:ext cx="5302250" cy="39925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Aristotle </a:t>
            </a:r>
            <a:r>
              <a:rPr lang="en-US" dirty="0" smtClean="0"/>
              <a:t>(Greece): the first person to realize that all living things should be organized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Carl Linneaus </a:t>
            </a:r>
            <a:r>
              <a:rPr lang="en-US" dirty="0" smtClean="0"/>
              <a:t>(17</a:t>
            </a:r>
            <a:r>
              <a:rPr lang="en-US" baseline="30000" dirty="0" smtClean="0"/>
              <a:t>th</a:t>
            </a:r>
            <a:r>
              <a:rPr lang="en-US" dirty="0" smtClean="0"/>
              <a:t> century): 1</a:t>
            </a:r>
            <a:r>
              <a:rPr lang="en-US" baseline="30000" dirty="0" smtClean="0"/>
              <a:t>st</a:t>
            </a:r>
            <a:r>
              <a:rPr lang="en-US" dirty="0" smtClean="0"/>
              <a:t> person to classify living things in a scientific way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Charles Darwin </a:t>
            </a:r>
            <a:r>
              <a:rPr lang="en-US" dirty="0" smtClean="0"/>
              <a:t>(18</a:t>
            </a:r>
            <a:r>
              <a:rPr lang="en-US" baseline="30000" dirty="0" smtClean="0"/>
              <a:t>th</a:t>
            </a:r>
            <a:r>
              <a:rPr lang="en-US" dirty="0" smtClean="0"/>
              <a:t> century): developed a classification system based on evolution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133600"/>
            <a:ext cx="3981906" cy="3456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Grouping of Living Things by </a:t>
            </a:r>
            <a:r>
              <a:rPr lang="en-US" sz="4400" b="1" dirty="0" smtClean="0">
                <a:solidFill>
                  <a:srgbClr val="FFBA00"/>
                </a:solidFill>
              </a:rPr>
              <a:t>Domain</a:t>
            </a:r>
            <a:endParaRPr lang="en-US" sz="4400" b="1" dirty="0">
              <a:solidFill>
                <a:srgbClr val="FFBA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7076747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Domains of life:</a:t>
            </a:r>
          </a:p>
          <a:p>
            <a:pPr lvl="1"/>
            <a:r>
              <a:rPr lang="en-US" b="1" dirty="0" err="1" smtClean="0">
                <a:solidFill>
                  <a:schemeClr val="accent1"/>
                </a:solidFill>
              </a:rPr>
              <a:t>Eukaryota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2"/>
            <a:r>
              <a:rPr lang="en-US" dirty="0" smtClean="0"/>
              <a:t>Animals</a:t>
            </a:r>
          </a:p>
          <a:p>
            <a:pPr lvl="2"/>
            <a:r>
              <a:rPr lang="en-US" dirty="0" smtClean="0"/>
              <a:t>Plants</a:t>
            </a:r>
          </a:p>
          <a:p>
            <a:pPr lvl="2"/>
            <a:r>
              <a:rPr lang="en-US" dirty="0" smtClean="0"/>
              <a:t>Fungi (mushrooms)</a:t>
            </a:r>
          </a:p>
          <a:p>
            <a:pPr lvl="1"/>
            <a:r>
              <a:rPr lang="en-US" b="1" dirty="0" err="1" smtClean="0">
                <a:solidFill>
                  <a:schemeClr val="accent2"/>
                </a:solidFill>
              </a:rPr>
              <a:t>Archaea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2"/>
            <a:r>
              <a:rPr lang="en-US" dirty="0" smtClean="0"/>
              <a:t>Microbes</a:t>
            </a:r>
          </a:p>
          <a:p>
            <a:pPr lvl="1"/>
            <a:r>
              <a:rPr lang="en-US" b="1" dirty="0" err="1" smtClean="0">
                <a:solidFill>
                  <a:schemeClr val="accent4"/>
                </a:solidFill>
              </a:rPr>
              <a:t>Eubacteria</a:t>
            </a:r>
            <a:endParaRPr lang="en-US" b="1" dirty="0" smtClean="0">
              <a:solidFill>
                <a:schemeClr val="accent4"/>
              </a:solidFill>
            </a:endParaRPr>
          </a:p>
          <a:p>
            <a:pPr lvl="2"/>
            <a:r>
              <a:rPr lang="en-US" dirty="0" smtClean="0"/>
              <a:t>Blue-green algae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5272" y="1930400"/>
            <a:ext cx="5018728" cy="4487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Grouping of Living Things by </a:t>
            </a:r>
            <a:r>
              <a:rPr lang="en-US" b="1" dirty="0" smtClean="0">
                <a:solidFill>
                  <a:srgbClr val="99CC00"/>
                </a:solidFill>
              </a:rPr>
              <a:t>Category</a:t>
            </a:r>
            <a:endParaRPr lang="en-US" dirty="0">
              <a:solidFill>
                <a:srgbClr val="99CC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79600"/>
            <a:ext cx="5320769" cy="3992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living things are divided into seven categories</a:t>
            </a:r>
          </a:p>
          <a:p>
            <a:pPr lvl="1"/>
            <a:r>
              <a:rPr lang="en-US" dirty="0" smtClean="0"/>
              <a:t>Kingdom (common)</a:t>
            </a:r>
          </a:p>
          <a:p>
            <a:pPr lvl="1"/>
            <a:r>
              <a:rPr lang="en-US" dirty="0" smtClean="0"/>
              <a:t>Phylum</a:t>
            </a:r>
          </a:p>
          <a:p>
            <a:pPr lvl="1"/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Order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Genus</a:t>
            </a:r>
          </a:p>
          <a:p>
            <a:pPr lvl="1"/>
            <a:r>
              <a:rPr lang="en-US" dirty="0" smtClean="0"/>
              <a:t>Species (specific)</a:t>
            </a:r>
          </a:p>
          <a:p>
            <a:r>
              <a:rPr lang="en-US" dirty="0" smtClean="0"/>
              <a:t>Think: </a:t>
            </a:r>
            <a:r>
              <a:rPr lang="en-US" dirty="0" smtClean="0">
                <a:solidFill>
                  <a:srgbClr val="FF0000"/>
                </a:solidFill>
              </a:rPr>
              <a:t>K</a:t>
            </a:r>
            <a:r>
              <a:rPr lang="en-US" dirty="0" smtClean="0"/>
              <a:t>eep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ond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lean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r </a:t>
            </a:r>
            <a:r>
              <a:rPr lang="en-US" dirty="0" err="1" smtClean="0">
                <a:solidFill>
                  <a:srgbClr val="FF0000"/>
                </a:solidFill>
              </a:rPr>
              <a:t>F</a:t>
            </a:r>
            <a:r>
              <a:rPr lang="en-US" dirty="0" err="1" smtClean="0"/>
              <a:t>roggy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ets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ick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09733" y="2133600"/>
            <a:ext cx="2692400" cy="34163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Kingdom is the most common and includes many diverse animals. As you move down the list, you get more and more specific about a particular animal.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Classification Study Aid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86000" y="1371600"/>
            <a:ext cx="3657600" cy="342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371600"/>
            <a:ext cx="3048000" cy="304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667000" y="1371600"/>
            <a:ext cx="2819400" cy="25908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67000" y="1371600"/>
            <a:ext cx="2667000" cy="2362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7000" y="1371600"/>
            <a:ext cx="2362200" cy="2209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43200" y="1447800"/>
            <a:ext cx="1905000" cy="1905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43200" y="1524000"/>
            <a:ext cx="1600200" cy="1524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15000" y="12954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36576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18288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genus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25146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30480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91200" y="42672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51054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kingdom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876800" y="44196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800600" y="3962400"/>
            <a:ext cx="990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105400" y="3352800"/>
            <a:ext cx="990600" cy="381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105400" y="2895600"/>
            <a:ext cx="9906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4" idx="1"/>
          </p:cNvCxnSpPr>
          <p:nvPr/>
        </p:nvCxnSpPr>
        <p:spPr>
          <a:xfrm>
            <a:off x="4876800" y="2286000"/>
            <a:ext cx="1143000" cy="4191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876800" y="1981200"/>
            <a:ext cx="1752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1" idx="1"/>
          </p:cNvCxnSpPr>
          <p:nvPr/>
        </p:nvCxnSpPr>
        <p:spPr>
          <a:xfrm flipV="1">
            <a:off x="3810000" y="1485900"/>
            <a:ext cx="1905000" cy="26670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EXCLUSIVE group</a:t>
            </a:r>
          </a:p>
          <a:p>
            <a:r>
              <a:rPr lang="en-US" dirty="0" smtClean="0"/>
              <a:t>Contains organisms that are VERY closely related. </a:t>
            </a:r>
            <a:endParaRPr lang="en-US" dirty="0"/>
          </a:p>
          <a:p>
            <a:r>
              <a:rPr lang="en-US" dirty="0" smtClean="0"/>
              <a:t>Can reproduce and create more of their own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4953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American Black Bear</a:t>
            </a:r>
            <a:endParaRPr lang="en-US" dirty="0"/>
          </a:p>
        </p:txBody>
      </p:sp>
      <p:pic>
        <p:nvPicPr>
          <p:cNvPr id="2050" name="Picture 2" descr="http://ts2.mm.bing.net/th?id=H.4624203492623101&amp;w=100&amp;h=170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038600"/>
            <a:ext cx="1479175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species that are closely related and share a common ancestor.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http://ts2.mm.bing.net/th?id=H.4624203492623101&amp;w=100&amp;h=170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124200"/>
            <a:ext cx="1479175" cy="2514600"/>
          </a:xfrm>
          <a:prstGeom prst="rect">
            <a:avLst/>
          </a:prstGeom>
          <a:noFill/>
        </p:spPr>
      </p:pic>
      <p:pic>
        <p:nvPicPr>
          <p:cNvPr id="3074" name="Picture 2" descr="http://ts3.mm.bing.net/th?id=H.4950182856427262&amp;w=228&amp;h=188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05200"/>
            <a:ext cx="2171700" cy="17907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715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Asiatic Black Bear</a:t>
            </a:r>
          </a:p>
          <a:p>
            <a:r>
              <a:rPr lang="en-US" i="1" dirty="0" err="1" smtClean="0"/>
              <a:t>Ursus</a:t>
            </a:r>
            <a:r>
              <a:rPr lang="en-US" i="1" dirty="0" smtClean="0"/>
              <a:t> </a:t>
            </a:r>
            <a:r>
              <a:rPr lang="en-US" i="1" dirty="0" err="1" smtClean="0"/>
              <a:t>thibetanus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5791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America Black Bear</a:t>
            </a:r>
          </a:p>
          <a:p>
            <a:r>
              <a:rPr lang="en-US" i="1" dirty="0" err="1" smtClean="0"/>
              <a:t>Ursus</a:t>
            </a:r>
            <a:r>
              <a:rPr lang="en-US" i="1" dirty="0" smtClean="0"/>
              <a:t> </a:t>
            </a:r>
            <a:r>
              <a:rPr lang="en-US" i="1" dirty="0" err="1" smtClean="0"/>
              <a:t>americanus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similar, related genera (genus)</a:t>
            </a:r>
          </a:p>
          <a:p>
            <a:r>
              <a:rPr lang="en-US" dirty="0" smtClean="0"/>
              <a:t>Smaller than a genus but bigger than an order</a:t>
            </a:r>
            <a:endParaRPr lang="en-US" dirty="0"/>
          </a:p>
        </p:txBody>
      </p:sp>
      <p:pic>
        <p:nvPicPr>
          <p:cNvPr id="4" name="Picture 2" descr="http://ts2.mm.bing.net/th?id=H.4624203492623101&amp;w=100&amp;h=170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124200"/>
            <a:ext cx="1479175" cy="2514600"/>
          </a:xfrm>
          <a:prstGeom prst="rect">
            <a:avLst/>
          </a:prstGeom>
          <a:noFill/>
        </p:spPr>
      </p:pic>
      <p:pic>
        <p:nvPicPr>
          <p:cNvPr id="5" name="Picture 2" descr="http://ts3.mm.bing.net/th?id=H.4950182856427262&amp;w=228&amp;h=188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505200"/>
            <a:ext cx="2171700" cy="17907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715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Asiatic Black Bear</a:t>
            </a:r>
          </a:p>
          <a:p>
            <a:r>
              <a:rPr lang="en-US" i="1" dirty="0" err="1" smtClean="0"/>
              <a:t>Ursus</a:t>
            </a:r>
            <a:r>
              <a:rPr lang="en-US" i="1" dirty="0" smtClean="0"/>
              <a:t> </a:t>
            </a:r>
            <a:r>
              <a:rPr lang="en-US" i="1" dirty="0" err="1" smtClean="0"/>
              <a:t>thibetanus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5791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America Black Bear</a:t>
            </a:r>
          </a:p>
          <a:p>
            <a:r>
              <a:rPr lang="en-US" i="1" dirty="0" err="1" smtClean="0"/>
              <a:t>Ursus</a:t>
            </a:r>
            <a:r>
              <a:rPr lang="en-US" i="1" dirty="0" smtClean="0"/>
              <a:t> </a:t>
            </a:r>
            <a:r>
              <a:rPr lang="en-US" i="1" dirty="0" err="1" smtClean="0"/>
              <a:t>americanus</a:t>
            </a:r>
            <a:endParaRPr lang="en-US" i="1" dirty="0"/>
          </a:p>
        </p:txBody>
      </p:sp>
      <p:pic>
        <p:nvPicPr>
          <p:cNvPr id="4098" name="Picture 2" descr="http://ts1.mm.bing.net/th?id=H.5006219304306116&amp;w=221&amp;h=169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429000"/>
            <a:ext cx="2491152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1200" y="5791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Sloth Bear</a:t>
            </a:r>
          </a:p>
          <a:p>
            <a:r>
              <a:rPr lang="en-US" i="1" dirty="0" err="1" smtClean="0"/>
              <a:t>Melursus</a:t>
            </a:r>
            <a:r>
              <a:rPr lang="en-US" i="1" dirty="0" smtClean="0"/>
              <a:t> </a:t>
            </a:r>
            <a:r>
              <a:rPr lang="en-US" i="1" dirty="0" err="1" smtClean="0"/>
              <a:t>ursinus</a:t>
            </a:r>
            <a:endParaRPr lang="en-US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taxon</a:t>
            </a:r>
            <a:r>
              <a:rPr lang="en-US" dirty="0" smtClean="0"/>
              <a:t> that made of closely related families.</a:t>
            </a:r>
          </a:p>
          <a:p>
            <a:r>
              <a:rPr lang="en-US" dirty="0" smtClean="0"/>
              <a:t>For example, carnivores make up one order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318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Forefathers of Classification</vt:lpstr>
      <vt:lpstr>Grouping of Living Things by Domain</vt:lpstr>
      <vt:lpstr>Grouping of Living Things by Category</vt:lpstr>
      <vt:lpstr>Create Classification Study Aid</vt:lpstr>
      <vt:lpstr>Species</vt:lpstr>
      <vt:lpstr>Genus</vt:lpstr>
      <vt:lpstr>Family</vt:lpstr>
      <vt:lpstr>Order</vt:lpstr>
      <vt:lpstr>Class</vt:lpstr>
      <vt:lpstr>Phylum</vt:lpstr>
      <vt:lpstr>Kingdom</vt:lpstr>
      <vt:lpstr>Keep Pond Clean Or Froggy Gets Sick!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7</cp:revision>
  <dcterms:created xsi:type="dcterms:W3CDTF">2013-09-23T17:03:05Z</dcterms:created>
  <dcterms:modified xsi:type="dcterms:W3CDTF">2013-09-23T18:07:32Z</dcterms:modified>
</cp:coreProperties>
</file>