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5C515-3914-4D35-BE15-C3021F1EE050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AD085-E242-4E97-822D-C1F2BB70B6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AD085-E242-4E97-822D-C1F2BB70B65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52492-447E-43C2-A552-E3C66E80343C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E46AE-8BE8-460D-A328-66162E610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Vertebrates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Animals with a backbone</a:t>
            </a:r>
          </a:p>
          <a:p>
            <a:r>
              <a:rPr lang="en-US" dirty="0" smtClean="0"/>
              <a:t>Bilateral symmetry</a:t>
            </a:r>
          </a:p>
          <a:p>
            <a:r>
              <a:rPr lang="en-US" dirty="0" smtClean="0"/>
              <a:t>Endoskeletons (internal)</a:t>
            </a:r>
          </a:p>
          <a:p>
            <a:r>
              <a:rPr lang="en-US" dirty="0" smtClean="0"/>
              <a:t>MR. FAB</a:t>
            </a:r>
            <a:endParaRPr lang="en-US" dirty="0"/>
          </a:p>
        </p:txBody>
      </p:sp>
      <p:pic>
        <p:nvPicPr>
          <p:cNvPr id="11266" name="Picture 2" descr="http://ts2.mm.bing.net/th?id=H.4553559892885537&amp;w=246&amp;h=178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429000"/>
            <a:ext cx="4107092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800"/>
          </a:xfrm>
        </p:spPr>
        <p:txBody>
          <a:bodyPr/>
          <a:lstStyle/>
          <a:p>
            <a:r>
              <a:rPr lang="en-US" dirty="0" smtClean="0"/>
              <a:t>Marsupial</a:t>
            </a:r>
          </a:p>
          <a:p>
            <a:pPr lvl="1"/>
            <a:r>
              <a:rPr lang="en-US" dirty="0" smtClean="0"/>
              <a:t>Pouched animal</a:t>
            </a:r>
          </a:p>
          <a:p>
            <a:pPr lvl="1"/>
            <a:r>
              <a:rPr lang="en-US" dirty="0" smtClean="0"/>
              <a:t>Give birth to a partially developed offspring</a:t>
            </a:r>
          </a:p>
          <a:p>
            <a:pPr lvl="1"/>
            <a:r>
              <a:rPr lang="en-US" dirty="0" smtClean="0"/>
              <a:t>Carry developing baby in pouch</a:t>
            </a:r>
          </a:p>
          <a:p>
            <a:pPr lvl="1"/>
            <a:r>
              <a:rPr lang="en-US" dirty="0" smtClean="0"/>
              <a:t>Mostly in Australia</a:t>
            </a:r>
          </a:p>
          <a:p>
            <a:pPr lvl="1"/>
            <a:r>
              <a:rPr lang="en-US" dirty="0" smtClean="0"/>
              <a:t>Koala </a:t>
            </a:r>
            <a:r>
              <a:rPr lang="en-US" dirty="0" smtClean="0"/>
              <a:t>bears &amp; kangaroos</a:t>
            </a:r>
            <a:endParaRPr lang="en-US" dirty="0"/>
          </a:p>
        </p:txBody>
      </p:sp>
      <p:pic>
        <p:nvPicPr>
          <p:cNvPr id="2050" name="Picture 2" descr="http://visual.merriam-webster.com/images/animal-kingdom/marsupial-mammals/examples-marsupi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0"/>
            <a:ext cx="3867150" cy="2699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Placental mammals</a:t>
            </a:r>
          </a:p>
          <a:p>
            <a:pPr lvl="1"/>
            <a:r>
              <a:rPr lang="en-US" dirty="0" smtClean="0"/>
              <a:t>Offspring are developed within the mother</a:t>
            </a:r>
          </a:p>
          <a:p>
            <a:pPr lvl="1"/>
            <a:r>
              <a:rPr lang="en-US" dirty="0" smtClean="0"/>
              <a:t>More mature at birth than marsupials</a:t>
            </a:r>
          </a:p>
          <a:p>
            <a:pPr lvl="1"/>
            <a:r>
              <a:rPr lang="en-US" dirty="0" smtClean="0"/>
              <a:t>Humans, elephants, tigers, whales</a:t>
            </a:r>
            <a:endParaRPr lang="en-US" dirty="0"/>
          </a:p>
        </p:txBody>
      </p:sp>
      <p:pic>
        <p:nvPicPr>
          <p:cNvPr id="1026" name="Picture 2" descr="http://ts4.mm.bing.net/th?id=H.5014306730739439&amp;w=250&amp;h=176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3657600"/>
            <a:ext cx="4546023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Three categories</a:t>
            </a:r>
          </a:p>
          <a:p>
            <a:pPr lvl="1"/>
            <a:r>
              <a:rPr lang="en-US" dirty="0" smtClean="0"/>
              <a:t>Jawless fish</a:t>
            </a:r>
          </a:p>
          <a:p>
            <a:pPr lvl="2"/>
            <a:r>
              <a:rPr lang="en-US" dirty="0" smtClean="0"/>
              <a:t>No true backbone. Flexible nerve cord</a:t>
            </a:r>
          </a:p>
          <a:p>
            <a:pPr lvl="2"/>
            <a:r>
              <a:rPr lang="en-US" dirty="0" smtClean="0"/>
              <a:t>Suck in food</a:t>
            </a:r>
          </a:p>
          <a:p>
            <a:pPr lvl="2"/>
            <a:r>
              <a:rPr lang="en-US" dirty="0" smtClean="0"/>
              <a:t>Lamprey &amp; Hagfish</a:t>
            </a:r>
          </a:p>
          <a:p>
            <a:pPr lvl="2">
              <a:buNone/>
            </a:pPr>
            <a:endParaRPr lang="en-US" dirty="0" smtClean="0"/>
          </a:p>
        </p:txBody>
      </p:sp>
      <p:pic>
        <p:nvPicPr>
          <p:cNvPr id="10242" name="Picture 2" descr="http://ts4.mm.bing.net/th?id=H.5011351823518015&amp;w=191&amp;h=130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343400"/>
            <a:ext cx="2910840" cy="1981200"/>
          </a:xfrm>
          <a:prstGeom prst="rect">
            <a:avLst/>
          </a:prstGeom>
          <a:noFill/>
        </p:spPr>
      </p:pic>
      <p:pic>
        <p:nvPicPr>
          <p:cNvPr id="10244" name="Picture 4" descr="http://ts2.mm.bing.net/th?id=H.4850921854599393&amp;w=312&amp;h=108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524000"/>
            <a:ext cx="2971800" cy="1028701"/>
          </a:xfrm>
          <a:prstGeom prst="rect">
            <a:avLst/>
          </a:prstGeom>
          <a:noFill/>
        </p:spPr>
      </p:pic>
      <p:pic>
        <p:nvPicPr>
          <p:cNvPr id="10246" name="Picture 6" descr="http://ts1.mm.bing.net/th?id=H.4863871199480824&amp;w=231&amp;h=166&amp;c=7&amp;rs=1&amp;pid=1.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29000"/>
            <a:ext cx="3429000" cy="2464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2362200"/>
          </a:xfrm>
        </p:spPr>
        <p:txBody>
          <a:bodyPr/>
          <a:lstStyle/>
          <a:p>
            <a:pPr lvl="1"/>
            <a:r>
              <a:rPr lang="en-US" dirty="0" smtClean="0"/>
              <a:t>Cartilaginous fish</a:t>
            </a:r>
          </a:p>
          <a:p>
            <a:pPr lvl="2"/>
            <a:r>
              <a:rPr lang="en-US" dirty="0" smtClean="0"/>
              <a:t>Skeleton made of cartilage not bone</a:t>
            </a:r>
          </a:p>
          <a:p>
            <a:pPr lvl="2"/>
            <a:r>
              <a:rPr lang="en-US" dirty="0" smtClean="0"/>
              <a:t>Paired fins &amp; jaws</a:t>
            </a:r>
          </a:p>
          <a:p>
            <a:pPr lvl="2"/>
            <a:r>
              <a:rPr lang="en-US" dirty="0" smtClean="0"/>
              <a:t>Skates, sharks, rays</a:t>
            </a:r>
          </a:p>
          <a:p>
            <a:endParaRPr lang="en-US" dirty="0"/>
          </a:p>
        </p:txBody>
      </p:sp>
      <p:pic>
        <p:nvPicPr>
          <p:cNvPr id="9218" name="Picture 2" descr="http://ts3.mm.bing.net/th?id=H.4745076712145534&amp;w=266&amp;h=178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343400"/>
            <a:ext cx="2533650" cy="1695451"/>
          </a:xfrm>
          <a:prstGeom prst="rect">
            <a:avLst/>
          </a:prstGeom>
          <a:noFill/>
        </p:spPr>
      </p:pic>
      <p:pic>
        <p:nvPicPr>
          <p:cNvPr id="9220" name="Picture 4" descr="http://ts3.mm.bing.net/th?id=H.5024262473058098&amp;w=311&amp;h=188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343400"/>
            <a:ext cx="2962275" cy="1790701"/>
          </a:xfrm>
          <a:prstGeom prst="rect">
            <a:avLst/>
          </a:prstGeom>
          <a:noFill/>
        </p:spPr>
      </p:pic>
      <p:pic>
        <p:nvPicPr>
          <p:cNvPr id="9222" name="Picture 6" descr="http://ts2.mm.bing.net/th?id=H.4999416076436997&amp;w=250&amp;h=174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343400"/>
            <a:ext cx="2381250" cy="1657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1"/>
            <a:r>
              <a:rPr lang="en-US" dirty="0" smtClean="0"/>
              <a:t>Bony fish</a:t>
            </a:r>
          </a:p>
          <a:p>
            <a:pPr lvl="2"/>
            <a:r>
              <a:rPr lang="en-US" dirty="0" smtClean="0"/>
              <a:t>Nerve cord covered by bone</a:t>
            </a:r>
          </a:p>
          <a:p>
            <a:pPr lvl="2"/>
            <a:r>
              <a:rPr lang="en-US" dirty="0" smtClean="0"/>
              <a:t>Jaws, paired fins, swim bladders, moving gill flaps</a:t>
            </a:r>
          </a:p>
          <a:p>
            <a:pPr lvl="2"/>
            <a:r>
              <a:rPr lang="en-US" dirty="0" smtClean="0"/>
              <a:t>Catfish, salmon, eels</a:t>
            </a:r>
          </a:p>
          <a:p>
            <a:endParaRPr lang="en-US" dirty="0"/>
          </a:p>
        </p:txBody>
      </p:sp>
      <p:pic>
        <p:nvPicPr>
          <p:cNvPr id="8194" name="Picture 2" descr="http://ts2.mm.bing.net/th?id=H.4512787761201689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05199"/>
            <a:ext cx="3429000" cy="3280411"/>
          </a:xfrm>
          <a:prstGeom prst="rect">
            <a:avLst/>
          </a:prstGeom>
          <a:noFill/>
        </p:spPr>
      </p:pic>
      <p:pic>
        <p:nvPicPr>
          <p:cNvPr id="8196" name="Picture 4" descr="http://ts4.mm.bing.net/th?id=H.4675648615745259&amp;w=251&amp;h=109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038600"/>
            <a:ext cx="4211273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Amphibians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7243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Spends part of life in water and part on land</a:t>
            </a:r>
          </a:p>
          <a:p>
            <a:r>
              <a:rPr lang="en-US" dirty="0" smtClean="0"/>
              <a:t>Begin life in water with gills.</a:t>
            </a:r>
          </a:p>
          <a:p>
            <a:r>
              <a:rPr lang="en-US" dirty="0" smtClean="0"/>
              <a:t>Develop legs and lungs as they get older</a:t>
            </a:r>
          </a:p>
          <a:p>
            <a:r>
              <a:rPr lang="en-US" dirty="0" smtClean="0"/>
              <a:t>Move to land but remain near water. </a:t>
            </a:r>
            <a:endParaRPr lang="en-US" dirty="0"/>
          </a:p>
          <a:p>
            <a:r>
              <a:rPr lang="en-US" dirty="0" smtClean="0"/>
              <a:t>Skin must stay moist at all times</a:t>
            </a:r>
          </a:p>
          <a:p>
            <a:r>
              <a:rPr lang="en-US" dirty="0" smtClean="0"/>
              <a:t>Lay eggs in water. Cycle continues</a:t>
            </a:r>
            <a:endParaRPr lang="en-US" dirty="0"/>
          </a:p>
        </p:txBody>
      </p:sp>
      <p:pic>
        <p:nvPicPr>
          <p:cNvPr id="7170" name="Picture 2" descr="http://ts3.mm.bing.net/th?id=H.4527699857116354&amp;w=264&amp;h=179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524000"/>
            <a:ext cx="2133600" cy="1446646"/>
          </a:xfrm>
          <a:prstGeom prst="rect">
            <a:avLst/>
          </a:prstGeom>
          <a:noFill/>
        </p:spPr>
      </p:pic>
      <p:pic>
        <p:nvPicPr>
          <p:cNvPr id="7172" name="Picture 4" descr="http://ts3.mm.bing.net/th?id=H.5050616400708218&amp;w=238&amp;h=172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724" y="3124200"/>
            <a:ext cx="3268626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Reptiles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7000 kinds</a:t>
            </a:r>
          </a:p>
          <a:p>
            <a:r>
              <a:rPr lang="en-US" dirty="0" smtClean="0"/>
              <a:t>Land animal with lungs, thick, scaly waterproof skin</a:t>
            </a:r>
          </a:p>
          <a:p>
            <a:r>
              <a:rPr lang="en-US" dirty="0" smtClean="0"/>
              <a:t>Cold-blooded – can not maintain their own body temp, absorb heat from surroundings</a:t>
            </a:r>
          </a:p>
          <a:p>
            <a:r>
              <a:rPr lang="en-US" dirty="0" smtClean="0"/>
              <a:t>Lizards, snakes, turtles, alligators</a:t>
            </a:r>
            <a:endParaRPr lang="en-US" dirty="0"/>
          </a:p>
        </p:txBody>
      </p:sp>
      <p:pic>
        <p:nvPicPr>
          <p:cNvPr id="6146" name="Picture 2" descr="http://ts3.mm.bing.net/th?id=H.4992075989517818&amp;w=236&amp;h=178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876800"/>
            <a:ext cx="2247900" cy="1695451"/>
          </a:xfrm>
          <a:prstGeom prst="rect">
            <a:avLst/>
          </a:prstGeom>
          <a:noFill/>
        </p:spPr>
      </p:pic>
      <p:pic>
        <p:nvPicPr>
          <p:cNvPr id="6148" name="Picture 4" descr="http://ts1.mm.bing.net/th?id=H.4701500015315528&amp;w=246&amp;h=164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953000"/>
            <a:ext cx="2343150" cy="1562100"/>
          </a:xfrm>
          <a:prstGeom prst="rect">
            <a:avLst/>
          </a:prstGeom>
          <a:noFill/>
        </p:spPr>
      </p:pic>
      <p:pic>
        <p:nvPicPr>
          <p:cNvPr id="6150" name="Picture 6" descr="http://ts1.mm.bing.net/th?id=H.5051256328883184&amp;w=252&amp;h=170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953000"/>
            <a:ext cx="2400300" cy="1619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legs, two wings</a:t>
            </a:r>
          </a:p>
          <a:p>
            <a:r>
              <a:rPr lang="en-US" dirty="0" smtClean="0"/>
              <a:t>Hollow bones to reduce weight</a:t>
            </a:r>
          </a:p>
          <a:p>
            <a:r>
              <a:rPr lang="en-US" dirty="0" smtClean="0"/>
              <a:t>Feathers to keep heat inside and aid in flight</a:t>
            </a:r>
          </a:p>
          <a:p>
            <a:r>
              <a:rPr lang="en-US" dirty="0" smtClean="0"/>
              <a:t>Warm blooded – can keep their body temperature constant</a:t>
            </a:r>
            <a:endParaRPr lang="en-US" dirty="0"/>
          </a:p>
        </p:txBody>
      </p:sp>
      <p:pic>
        <p:nvPicPr>
          <p:cNvPr id="5122" name="Picture 2" descr="http://ts4.mm.bing.net/th?id=H.4682288622076735&amp;w=217&amp;h=175&amp;c=7&amp;rs=1&amp;qlt=80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419600"/>
            <a:ext cx="2551176" cy="2057400"/>
          </a:xfrm>
          <a:prstGeom prst="rect">
            <a:avLst/>
          </a:prstGeom>
          <a:noFill/>
        </p:spPr>
      </p:pic>
      <p:pic>
        <p:nvPicPr>
          <p:cNvPr id="5124" name="Picture 4" descr="http://ts3.mm.bing.net/th?id=H.4900417091799318&amp;w=250&amp;h=174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495800"/>
            <a:ext cx="2381250" cy="1657351"/>
          </a:xfrm>
          <a:prstGeom prst="rect">
            <a:avLst/>
          </a:prstGeom>
          <a:noFill/>
        </p:spPr>
      </p:pic>
      <p:pic>
        <p:nvPicPr>
          <p:cNvPr id="5126" name="Picture 6" descr="http://ts2.mm.bing.net/th?id=H.4996937922185613&amp;w=171&amp;h=170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886200"/>
            <a:ext cx="2759335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000"/>
          </a:xfrm>
        </p:spPr>
        <p:txBody>
          <a:bodyPr/>
          <a:lstStyle/>
          <a:p>
            <a:r>
              <a:rPr lang="en-US" dirty="0" smtClean="0"/>
              <a:t>Hair and large brains</a:t>
            </a:r>
          </a:p>
          <a:p>
            <a:r>
              <a:rPr lang="en-US" dirty="0" smtClean="0"/>
              <a:t>Produce milk to feed their young</a:t>
            </a:r>
          </a:p>
          <a:p>
            <a:r>
              <a:rPr lang="en-US" dirty="0" smtClean="0"/>
              <a:t>Warm blooded</a:t>
            </a:r>
          </a:p>
          <a:p>
            <a:r>
              <a:rPr lang="en-US" dirty="0" smtClean="0"/>
              <a:t>Three subgroups</a:t>
            </a:r>
          </a:p>
        </p:txBody>
      </p:sp>
      <p:pic>
        <p:nvPicPr>
          <p:cNvPr id="4098" name="Picture 2" descr="http://ts4.mm.bing.net/th?id=H.4581717688780455&amp;w=268&amp;h=188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743200"/>
            <a:ext cx="4996772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/>
          <a:lstStyle/>
          <a:p>
            <a:r>
              <a:rPr lang="en-US" dirty="0" err="1" smtClean="0"/>
              <a:t>Monotreme</a:t>
            </a:r>
            <a:endParaRPr lang="en-US" dirty="0" smtClean="0"/>
          </a:p>
          <a:p>
            <a:pPr lvl="1"/>
            <a:r>
              <a:rPr lang="en-US" dirty="0" smtClean="0"/>
              <a:t>Lay eggs</a:t>
            </a:r>
          </a:p>
          <a:p>
            <a:pPr lvl="1"/>
            <a:r>
              <a:rPr lang="en-US" dirty="0" smtClean="0"/>
              <a:t>Hatchlings get milk from mothers</a:t>
            </a:r>
          </a:p>
          <a:p>
            <a:pPr lvl="1"/>
            <a:r>
              <a:rPr lang="en-US" dirty="0" smtClean="0"/>
              <a:t>Duckbilled platypus &amp; spiny anteater</a:t>
            </a:r>
            <a:endParaRPr lang="en-US" dirty="0"/>
          </a:p>
        </p:txBody>
      </p:sp>
      <p:pic>
        <p:nvPicPr>
          <p:cNvPr id="3074" name="Picture 2" descr="http://ts1.mm.bing.net/th?id=H.4569812064011520&amp;pid=1.9&amp;w=300&amp;h=300&amp;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657600"/>
            <a:ext cx="2743200" cy="2857500"/>
          </a:xfrm>
          <a:prstGeom prst="rect">
            <a:avLst/>
          </a:prstGeom>
          <a:noFill/>
        </p:spPr>
      </p:pic>
      <p:pic>
        <p:nvPicPr>
          <p:cNvPr id="3076" name="Picture 4" descr="http://ts3.mm.bing.net/th?id=H.4533008449078314&amp;w=230&amp;h=169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733800"/>
            <a:ext cx="3409950" cy="2505574"/>
          </a:xfrm>
          <a:prstGeom prst="rect">
            <a:avLst/>
          </a:prstGeom>
          <a:noFill/>
        </p:spPr>
      </p:pic>
      <p:pic>
        <p:nvPicPr>
          <p:cNvPr id="3078" name="Picture 6" descr="http://ts4.mm.bing.net/th?id=H.4961543067339003&amp;w=311&amp;h=188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 t="34042"/>
          <a:stretch>
            <a:fillRect/>
          </a:stretch>
        </p:blipFill>
        <p:spPr bwMode="auto">
          <a:xfrm>
            <a:off x="5943600" y="1600200"/>
            <a:ext cx="2962275" cy="1181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261</Words>
  <Application>Microsoft Office PowerPoint</Application>
  <PresentationFormat>On-screen Show (4:3)</PresentationFormat>
  <Paragraphs>61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Vertebrates</vt:lpstr>
      <vt:lpstr>Fish</vt:lpstr>
      <vt:lpstr>Fish</vt:lpstr>
      <vt:lpstr>Fish</vt:lpstr>
      <vt:lpstr>Amphibians</vt:lpstr>
      <vt:lpstr>Reptiles</vt:lpstr>
      <vt:lpstr>Birds</vt:lpstr>
      <vt:lpstr>Mammals</vt:lpstr>
      <vt:lpstr>Mammals</vt:lpstr>
      <vt:lpstr>Mammals</vt:lpstr>
      <vt:lpstr>Mammals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Vertebrates</dc:title>
  <dc:creator>julskag</dc:creator>
  <cp:lastModifiedBy>Julie Skaggs</cp:lastModifiedBy>
  <cp:revision>5</cp:revision>
  <dcterms:created xsi:type="dcterms:W3CDTF">2013-10-04T14:43:54Z</dcterms:created>
  <dcterms:modified xsi:type="dcterms:W3CDTF">2013-10-07T17:25:03Z</dcterms:modified>
</cp:coreProperties>
</file>