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FE4D0-17CF-4651-A00D-9DF6B011F7F8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EF6B5-CA4D-4E1F-89BA-FD40092926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FE4D0-17CF-4651-A00D-9DF6B011F7F8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EF6B5-CA4D-4E1F-89BA-FD40092926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FE4D0-17CF-4651-A00D-9DF6B011F7F8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EF6B5-CA4D-4E1F-89BA-FD40092926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FE4D0-17CF-4651-A00D-9DF6B011F7F8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EF6B5-CA4D-4E1F-89BA-FD40092926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FE4D0-17CF-4651-A00D-9DF6B011F7F8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EF6B5-CA4D-4E1F-89BA-FD40092926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FE4D0-17CF-4651-A00D-9DF6B011F7F8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EF6B5-CA4D-4E1F-89BA-FD40092926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FE4D0-17CF-4651-A00D-9DF6B011F7F8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EF6B5-CA4D-4E1F-89BA-FD40092926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FE4D0-17CF-4651-A00D-9DF6B011F7F8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EF6B5-CA4D-4E1F-89BA-FD40092926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FE4D0-17CF-4651-A00D-9DF6B011F7F8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EF6B5-CA4D-4E1F-89BA-FD40092926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FE4D0-17CF-4651-A00D-9DF6B011F7F8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EF6B5-CA4D-4E1F-89BA-FD40092926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FE4D0-17CF-4651-A00D-9DF6B011F7F8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EF6B5-CA4D-4E1F-89BA-FD40092926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2FE4D0-17CF-4651-A00D-9DF6B011F7F8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1EF6B5-CA4D-4E1F-89BA-FD40092926D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Sonnet_116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Sonnet?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Italian form of poetry</a:t>
            </a:r>
          </a:p>
          <a:p>
            <a:r>
              <a:rPr lang="en-US" dirty="0" smtClean="0"/>
              <a:t>14 lines with strict pattern</a:t>
            </a:r>
          </a:p>
          <a:p>
            <a:r>
              <a:rPr lang="en-US" dirty="0" smtClean="0"/>
              <a:t>Has a flow of stressed unstressed syllables</a:t>
            </a:r>
          </a:p>
          <a:p>
            <a:r>
              <a:rPr lang="en-US" dirty="0" smtClean="0"/>
              <a:t>Rhyme pattern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err="1" smtClean="0"/>
              <a:t>abab</a:t>
            </a:r>
            <a:endParaRPr lang="en-US" dirty="0" smtClean="0"/>
          </a:p>
          <a:p>
            <a:pPr>
              <a:buNone/>
            </a:pPr>
            <a:r>
              <a:rPr lang="en-US" dirty="0" err="1" smtClean="0"/>
              <a:t>cdcd</a:t>
            </a:r>
            <a:endParaRPr lang="en-US" dirty="0" smtClean="0"/>
          </a:p>
          <a:p>
            <a:pPr>
              <a:buNone/>
            </a:pPr>
            <a:r>
              <a:rPr lang="en-US" dirty="0" err="1" smtClean="0"/>
              <a:t>efef</a:t>
            </a:r>
            <a:endParaRPr lang="en-US" dirty="0" smtClean="0"/>
          </a:p>
          <a:p>
            <a:pPr>
              <a:buNone/>
            </a:pPr>
            <a:r>
              <a:rPr lang="en-US" dirty="0" err="1" smtClean="0"/>
              <a:t>gg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0" y="228600"/>
            <a:ext cx="58674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“When I have fears that I may cease to be”</a:t>
            </a:r>
          </a:p>
          <a:p>
            <a:pPr algn="ctr"/>
            <a:r>
              <a:rPr lang="en-US" dirty="0" smtClean="0"/>
              <a:t> by John Keats</a:t>
            </a:r>
          </a:p>
          <a:p>
            <a:endParaRPr lang="en-US" dirty="0" smtClean="0"/>
          </a:p>
          <a:p>
            <a:r>
              <a:rPr lang="en-US" sz="2000" dirty="0" smtClean="0"/>
              <a:t>When I have fears that I may cease to be (A)</a:t>
            </a:r>
            <a:br>
              <a:rPr lang="en-US" sz="2000" dirty="0" smtClean="0"/>
            </a:br>
            <a:r>
              <a:rPr lang="en-US" sz="2000" dirty="0" smtClean="0"/>
              <a:t>Before my pen has </a:t>
            </a:r>
            <a:r>
              <a:rPr lang="en-US" sz="2000" dirty="0" err="1" smtClean="0"/>
              <a:t>glean’d</a:t>
            </a:r>
            <a:r>
              <a:rPr lang="en-US" sz="2000" dirty="0" smtClean="0"/>
              <a:t> my teeming brain, (B)</a:t>
            </a:r>
            <a:br>
              <a:rPr lang="en-US" sz="2000" dirty="0" smtClean="0"/>
            </a:br>
            <a:r>
              <a:rPr lang="en-US" sz="2000" dirty="0" smtClean="0"/>
              <a:t>Before high piled books, in </a:t>
            </a:r>
            <a:r>
              <a:rPr lang="en-US" sz="2000" dirty="0" err="1" smtClean="0"/>
              <a:t>charact’ry</a:t>
            </a:r>
            <a:r>
              <a:rPr lang="en-US" sz="2000" dirty="0" smtClean="0"/>
              <a:t>, (A)</a:t>
            </a:r>
            <a:br>
              <a:rPr lang="en-US" sz="2000" dirty="0" smtClean="0"/>
            </a:br>
            <a:r>
              <a:rPr lang="en-US" sz="2000" dirty="0" smtClean="0"/>
              <a:t>Hold like rich garners the full-</a:t>
            </a:r>
            <a:r>
              <a:rPr lang="en-US" sz="2000" dirty="0" err="1" smtClean="0"/>
              <a:t>ripen’d</a:t>
            </a:r>
            <a:r>
              <a:rPr lang="en-US" sz="2000" dirty="0" smtClean="0"/>
              <a:t> grain; (B)</a:t>
            </a:r>
            <a:br>
              <a:rPr lang="en-US" sz="2000" dirty="0" smtClean="0"/>
            </a:br>
            <a:r>
              <a:rPr lang="en-US" sz="2000" dirty="0" smtClean="0"/>
              <a:t>When I behold, upon the night’s </a:t>
            </a:r>
            <a:r>
              <a:rPr lang="en-US" sz="2000" dirty="0" err="1" smtClean="0"/>
              <a:t>starr’d</a:t>
            </a:r>
            <a:r>
              <a:rPr lang="en-US" sz="2000" dirty="0" smtClean="0"/>
              <a:t> face, (C)</a:t>
            </a:r>
            <a:br>
              <a:rPr lang="en-US" sz="2000" dirty="0" smtClean="0"/>
            </a:br>
            <a:r>
              <a:rPr lang="en-US" sz="2000" dirty="0" smtClean="0"/>
              <a:t>Huge cloudy symbols of a high romance, (D)</a:t>
            </a:r>
            <a:br>
              <a:rPr lang="en-US" sz="2000" dirty="0" smtClean="0"/>
            </a:br>
            <a:r>
              <a:rPr lang="en-US" sz="2000" dirty="0" smtClean="0"/>
              <a:t>And think that I may never live to trace (C)</a:t>
            </a:r>
            <a:br>
              <a:rPr lang="en-US" sz="2000" dirty="0" smtClean="0"/>
            </a:br>
            <a:r>
              <a:rPr lang="en-US" sz="2000" dirty="0" smtClean="0"/>
              <a:t>Their shadows, with the magic hand of chance; (D)</a:t>
            </a:r>
            <a:br>
              <a:rPr lang="en-US" sz="2000" dirty="0" smtClean="0"/>
            </a:br>
            <a:r>
              <a:rPr lang="en-US" sz="2000" dirty="0" smtClean="0"/>
              <a:t>And when I feel, fair creature of an hour! (E)</a:t>
            </a:r>
            <a:br>
              <a:rPr lang="en-US" sz="2000" dirty="0" smtClean="0"/>
            </a:br>
            <a:r>
              <a:rPr lang="en-US" sz="2000" dirty="0" smtClean="0"/>
              <a:t>That I shall never look upon thee more, (F)</a:t>
            </a:r>
            <a:br>
              <a:rPr lang="en-US" sz="2000" dirty="0" smtClean="0"/>
            </a:br>
            <a:r>
              <a:rPr lang="en-US" sz="2000" dirty="0" smtClean="0"/>
              <a:t>Never have relish in the </a:t>
            </a:r>
            <a:r>
              <a:rPr lang="en-US" sz="2000" dirty="0" err="1" smtClean="0"/>
              <a:t>faery</a:t>
            </a:r>
            <a:r>
              <a:rPr lang="en-US" sz="2000" dirty="0" smtClean="0"/>
              <a:t> power (E)</a:t>
            </a:r>
            <a:br>
              <a:rPr lang="en-US" sz="2000" dirty="0" smtClean="0"/>
            </a:br>
            <a:r>
              <a:rPr lang="en-US" sz="2000" dirty="0" smtClean="0"/>
              <a:t>Of unreflecting love!—then on the shore (F)</a:t>
            </a:r>
            <a:br>
              <a:rPr lang="en-US" sz="2000" dirty="0" smtClean="0"/>
            </a:br>
            <a:r>
              <a:rPr lang="en-US" sz="2000" dirty="0" smtClean="0"/>
              <a:t>Of the wide world I stand alone, and think (G)</a:t>
            </a:r>
            <a:br>
              <a:rPr lang="en-US" sz="2000" dirty="0" smtClean="0"/>
            </a:br>
            <a:r>
              <a:rPr lang="en-US" sz="2000" dirty="0" smtClean="0"/>
              <a:t>Till Love and Fame to nothingness do sink. (G)</a:t>
            </a:r>
            <a:endParaRPr lang="en-US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47800" y="335846"/>
            <a:ext cx="69342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/>
              <a:t>Shakespeare's "</a:t>
            </a:r>
            <a:r>
              <a:rPr lang="en-US" sz="2000" dirty="0" smtClean="0">
                <a:hlinkClick r:id="rId2" tooltip="Sonnet 116"/>
              </a:rPr>
              <a:t>Sonnet 116</a:t>
            </a:r>
            <a:r>
              <a:rPr lang="en-US" sz="2000" dirty="0" smtClean="0"/>
              <a:t>", </a:t>
            </a:r>
          </a:p>
          <a:p>
            <a:pPr algn="ctr"/>
            <a:endParaRPr lang="en-US" sz="2000" dirty="0" smtClean="0"/>
          </a:p>
          <a:p>
            <a:pPr algn="ctr"/>
            <a:r>
              <a:rPr lang="en-US" sz="2000" dirty="0" smtClean="0"/>
              <a:t>Let me not to the marriage of true minds (a)</a:t>
            </a:r>
            <a:br>
              <a:rPr lang="en-US" sz="2000" dirty="0" smtClean="0"/>
            </a:br>
            <a:r>
              <a:rPr lang="en-US" sz="2000" dirty="0" smtClean="0"/>
              <a:t>Admit impediments, love is not love (b)*</a:t>
            </a:r>
            <a:br>
              <a:rPr lang="en-US" sz="2000" dirty="0" smtClean="0"/>
            </a:br>
            <a:r>
              <a:rPr lang="en-US" sz="2000" dirty="0" smtClean="0"/>
              <a:t>Which alters when it alteration finds, (a)</a:t>
            </a:r>
            <a:br>
              <a:rPr lang="en-US" sz="2000" dirty="0" smtClean="0"/>
            </a:br>
            <a:r>
              <a:rPr lang="en-US" sz="2000" dirty="0" smtClean="0"/>
              <a:t>Or bends with the remover to remove. (b)*</a:t>
            </a:r>
            <a:br>
              <a:rPr lang="en-US" sz="2000" dirty="0" smtClean="0"/>
            </a:br>
            <a:r>
              <a:rPr lang="en-US" sz="2000" dirty="0" smtClean="0"/>
              <a:t>O no, it is an ever </a:t>
            </a:r>
            <a:r>
              <a:rPr lang="en-US" sz="2000" dirty="0" err="1" smtClean="0"/>
              <a:t>fixèd</a:t>
            </a:r>
            <a:r>
              <a:rPr lang="en-US" sz="2000" dirty="0" smtClean="0"/>
              <a:t> mark (c)**</a:t>
            </a:r>
            <a:br>
              <a:rPr lang="en-US" sz="2000" dirty="0" smtClean="0"/>
            </a:br>
            <a:r>
              <a:rPr lang="en-US" sz="2000" dirty="0" smtClean="0"/>
              <a:t>That looks on tempests and is never shaken; (d)***</a:t>
            </a:r>
            <a:br>
              <a:rPr lang="en-US" sz="2000" dirty="0" smtClean="0"/>
            </a:br>
            <a:r>
              <a:rPr lang="en-US" sz="2000" dirty="0" smtClean="0"/>
              <a:t>It is the star to every </a:t>
            </a:r>
            <a:r>
              <a:rPr lang="en-US" sz="2000" dirty="0" err="1" smtClean="0"/>
              <a:t>wand'ring</a:t>
            </a:r>
            <a:r>
              <a:rPr lang="en-US" sz="2000" dirty="0" smtClean="0"/>
              <a:t> bark, (c)**</a:t>
            </a:r>
            <a:br>
              <a:rPr lang="en-US" sz="2000" dirty="0" smtClean="0"/>
            </a:br>
            <a:r>
              <a:rPr lang="en-US" sz="2000" dirty="0" smtClean="0"/>
              <a:t>Whose worth's unknown although his height be taken. (d)***</a:t>
            </a:r>
            <a:br>
              <a:rPr lang="en-US" sz="2000" dirty="0" smtClean="0"/>
            </a:br>
            <a:r>
              <a:rPr lang="en-US" sz="2000" dirty="0" smtClean="0"/>
              <a:t>Love's not time's fool, though rosy lips and cheeks (e)</a:t>
            </a:r>
            <a:br>
              <a:rPr lang="en-US" sz="2000" dirty="0" smtClean="0"/>
            </a:br>
            <a:r>
              <a:rPr lang="en-US" sz="2000" dirty="0" smtClean="0"/>
              <a:t>Within his bending sickle's compass come, (f)*</a:t>
            </a:r>
            <a:br>
              <a:rPr lang="en-US" sz="2000" dirty="0" smtClean="0"/>
            </a:br>
            <a:r>
              <a:rPr lang="en-US" sz="2000" dirty="0" smtClean="0"/>
              <a:t>Love alters not with his brief hours and weeks, (e)</a:t>
            </a:r>
            <a:br>
              <a:rPr lang="en-US" sz="2000" dirty="0" smtClean="0"/>
            </a:br>
            <a:r>
              <a:rPr lang="en-US" sz="2000" dirty="0" smtClean="0"/>
              <a:t>But bears it out even to the edge of doom: (f)*</a:t>
            </a:r>
            <a:br>
              <a:rPr lang="en-US" sz="2000" dirty="0" smtClean="0"/>
            </a:br>
            <a:r>
              <a:rPr lang="en-US" sz="2000" dirty="0" smtClean="0"/>
              <a:t>If this be error and upon me proved, (g)*</a:t>
            </a:r>
            <a:br>
              <a:rPr lang="en-US" sz="2000" dirty="0" smtClean="0"/>
            </a:br>
            <a:r>
              <a:rPr lang="en-US" sz="2000" dirty="0" smtClean="0"/>
              <a:t>I never writ, nor no man ever loved. (g)*</a:t>
            </a:r>
            <a:endParaRPr lang="en-US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337082"/>
            <a:ext cx="9144000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Mother’s Day Necklace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1" dirty="0" smtClean="0">
                <a:solidFill>
                  <a:srgbClr val="80008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Amanda C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rgbClr val="800080"/>
              </a:solidFill>
              <a:effectLst/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She was just born and my grandmother sighed,</a:t>
            </a:r>
            <a:b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The necklace I had given her was not there yet,</a:t>
            </a:r>
            <a:b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That day my grandmother was full of pride,</a:t>
            </a:r>
            <a:b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It was a day she will never forget,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She was last of three girls to be born,</a:t>
            </a:r>
            <a:b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As she went from middle school to high school,</a:t>
            </a:r>
            <a:b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She learned to drive and finally blew a horn,</a:t>
            </a:r>
            <a:b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Graduation meant not another rule,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As time went further along she got married,</a:t>
            </a:r>
            <a:b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At the hospital a baby girl lay,</a:t>
            </a:r>
            <a:b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The same girl grew up and her age varied,</a:t>
            </a:r>
            <a:b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Her necklace did arrive last Mother´s Day,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This day in May is like no other,</a:t>
            </a:r>
            <a:b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To celebrate such a lovely mother.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990600" y="129394"/>
            <a:ext cx="7620000" cy="6632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 Silken Tent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9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Robert Frost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en-US" sz="900" b="1" dirty="0">
              <a:solidFill>
                <a:srgbClr val="800000"/>
              </a:solidFill>
              <a:latin typeface="Arial" pitchFamily="34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She is as in a field a silken tent</a:t>
            </a:r>
            <a:b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At midday when the sunny summer breeze</a:t>
            </a:r>
            <a:b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Has dried the dew and all its ropes relent,</a:t>
            </a:r>
            <a:b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So that in guys it gently sways at ease,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And its supporting central cedar pole,</a:t>
            </a:r>
            <a:b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That is its pinnacle to heavenward</a:t>
            </a:r>
            <a:b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And signifies the sureness of the soul,</a:t>
            </a:r>
            <a:b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Seems to owe naught to any single cord,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But strictly held by none, is loosely bound</a:t>
            </a:r>
            <a:b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By countless silken ties of love and thought</a:t>
            </a:r>
            <a:b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To every thing on earth the compass round,</a:t>
            </a:r>
            <a:b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And only by one's going slightly taut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In the capriciousness of summer air</a:t>
            </a:r>
            <a:b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Is of the slightest bondage made aware. </a:t>
            </a:r>
            <a:b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219200" y="304800"/>
            <a:ext cx="6324600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Here are the rules: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It must consist of 14 lines.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It must be written in iambic pentameter (duh-DUH-duh-DUH-duh-DUH-duh-DUH-duh-DUH). (iambic pentameter is just the “big word” for stressed and unstressed syllables)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It must be written in one of various standard rhyme schemes.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lang="en-US" sz="2000" dirty="0">
              <a:solidFill>
                <a:srgbClr val="000000"/>
              </a:solidFill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en-US" sz="1200" dirty="0" smtClean="0">
                <a:solidFill>
                  <a:srgbClr val="000000"/>
                </a:solidFill>
                <a:latin typeface="Comic Sans MS" pitchFamily="66" charset="0"/>
                <a:cs typeface="Arial" pitchFamily="34" charset="0"/>
              </a:rPr>
              <a:t>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en-US" sz="1200" dirty="0" smtClean="0">
                <a:solidFill>
                  <a:srgbClr val="000000"/>
                </a:solidFill>
                <a:latin typeface="Comic Sans MS" pitchFamily="66" charset="0"/>
                <a:cs typeface="Arial" pitchFamily="34" charset="0"/>
              </a:rPr>
              <a:t>b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cs typeface="Arial" pitchFamily="34" charset="0"/>
              </a:rPr>
              <a:t>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en-US" sz="1200" dirty="0" smtClean="0">
                <a:solidFill>
                  <a:srgbClr val="000000"/>
                </a:solidFill>
                <a:latin typeface="Comic Sans MS" pitchFamily="66" charset="0"/>
                <a:cs typeface="Arial" pitchFamily="34" charset="0"/>
              </a:rPr>
              <a:t>b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cs typeface="Arial" pitchFamily="34" charset="0"/>
              </a:rPr>
              <a:t>c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en-US" sz="1200" dirty="0" smtClean="0">
                <a:solidFill>
                  <a:srgbClr val="000000"/>
                </a:solidFill>
                <a:latin typeface="Comic Sans MS" pitchFamily="66" charset="0"/>
                <a:cs typeface="Arial" pitchFamily="34" charset="0"/>
              </a:rPr>
              <a:t>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cs typeface="Arial" pitchFamily="34" charset="0"/>
              </a:rPr>
              <a:t>c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en-US" sz="1200" dirty="0" smtClean="0">
                <a:solidFill>
                  <a:srgbClr val="000000"/>
                </a:solidFill>
                <a:latin typeface="Comic Sans MS" pitchFamily="66" charset="0"/>
                <a:cs typeface="Arial" pitchFamily="34" charset="0"/>
              </a:rPr>
              <a:t>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cs typeface="Arial" pitchFamily="34" charset="0"/>
              </a:rPr>
              <a:t>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en-US" sz="1200" dirty="0" smtClean="0">
                <a:solidFill>
                  <a:srgbClr val="000000"/>
                </a:solidFill>
                <a:latin typeface="Comic Sans MS" pitchFamily="66" charset="0"/>
                <a:cs typeface="Arial" pitchFamily="34" charset="0"/>
              </a:rPr>
              <a:t>f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cs typeface="Arial" pitchFamily="34" charset="0"/>
              </a:rPr>
              <a:t>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en-US" sz="1200" dirty="0" smtClean="0">
                <a:solidFill>
                  <a:srgbClr val="000000"/>
                </a:solidFill>
                <a:latin typeface="Comic Sans MS" pitchFamily="66" charset="0"/>
                <a:cs typeface="Arial" pitchFamily="34" charset="0"/>
              </a:rPr>
              <a:t>f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cs typeface="Arial" pitchFamily="34" charset="0"/>
              </a:rPr>
              <a:t>g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en-US" sz="1200" dirty="0">
                <a:solidFill>
                  <a:srgbClr val="000000"/>
                </a:solidFill>
                <a:latin typeface="Comic Sans MS" pitchFamily="66" charset="0"/>
                <a:cs typeface="Arial" pitchFamily="34" charset="0"/>
              </a:rPr>
              <a:t>g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166</Words>
  <Application>Microsoft Office PowerPoint</Application>
  <PresentationFormat>On-screen Show (4:3)</PresentationFormat>
  <Paragraphs>54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What is a Sonnet?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a Sonnet?</dc:title>
  <dc:creator>Julie Skaggs</dc:creator>
  <cp:lastModifiedBy>Julie Skaggs</cp:lastModifiedBy>
  <cp:revision>2</cp:revision>
  <dcterms:created xsi:type="dcterms:W3CDTF">2013-10-17T16:58:45Z</dcterms:created>
  <dcterms:modified xsi:type="dcterms:W3CDTF">2013-10-17T17:11:51Z</dcterms:modified>
</cp:coreProperties>
</file>