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59" r:id="rId7"/>
    <p:sldId id="260" r:id="rId8"/>
    <p:sldId id="261" r:id="rId9"/>
    <p:sldId id="262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884F-52AF-49F7-ABAF-31EA59480F5A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D480-6B1F-434D-91C0-E39D4534E9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884F-52AF-49F7-ABAF-31EA59480F5A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D480-6B1F-434D-91C0-E39D4534E9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884F-52AF-49F7-ABAF-31EA59480F5A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D480-6B1F-434D-91C0-E39D4534E9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884F-52AF-49F7-ABAF-31EA59480F5A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D480-6B1F-434D-91C0-E39D4534E9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884F-52AF-49F7-ABAF-31EA59480F5A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D480-6B1F-434D-91C0-E39D4534E9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884F-52AF-49F7-ABAF-31EA59480F5A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D480-6B1F-434D-91C0-E39D4534E9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884F-52AF-49F7-ABAF-31EA59480F5A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D480-6B1F-434D-91C0-E39D4534E9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884F-52AF-49F7-ABAF-31EA59480F5A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D480-6B1F-434D-91C0-E39D4534E9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884F-52AF-49F7-ABAF-31EA59480F5A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D480-6B1F-434D-91C0-E39D4534E9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884F-52AF-49F7-ABAF-31EA59480F5A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D480-6B1F-434D-91C0-E39D4534E9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884F-52AF-49F7-ABAF-31EA59480F5A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CD480-6B1F-434D-91C0-E39D4534E9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8C884F-52AF-49F7-ABAF-31EA59480F5A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CD480-6B1F-434D-91C0-E39D4534E9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nataliew89.edublogs.org/files/2008/05/the-animal-kingdom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99"/>
              </a:clrFrom>
              <a:clrTo>
                <a:srgbClr val="FEFF99">
                  <a:alpha val="0"/>
                </a:srgbClr>
              </a:clrTo>
            </a:clrChange>
          </a:blip>
          <a:srcRect t="39580"/>
          <a:stretch>
            <a:fillRect/>
          </a:stretch>
        </p:blipFill>
        <p:spPr bwMode="auto">
          <a:xfrm>
            <a:off x="335951" y="533400"/>
            <a:ext cx="8808049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3429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Multiple phyla</a:t>
            </a:r>
          </a:p>
          <a:p>
            <a:r>
              <a:rPr lang="en-US" dirty="0" smtClean="0"/>
              <a:t>All have bilateral symmetry</a:t>
            </a:r>
          </a:p>
          <a:p>
            <a:endParaRPr lang="en-US" dirty="0"/>
          </a:p>
          <a:p>
            <a:pPr>
              <a:buNone/>
            </a:pPr>
            <a:endParaRPr lang="en-US" dirty="0" smtClean="0"/>
          </a:p>
          <a:p>
            <a:r>
              <a:rPr lang="en-US" i="1" dirty="0" err="1" smtClean="0"/>
              <a:t>platyhelminthes</a:t>
            </a:r>
            <a:r>
              <a:rPr lang="en-US" i="1" dirty="0" smtClean="0"/>
              <a:t> – </a:t>
            </a:r>
            <a:r>
              <a:rPr lang="en-US" dirty="0" smtClean="0"/>
              <a:t>flatworms</a:t>
            </a:r>
          </a:p>
          <a:p>
            <a:pPr lvl="1"/>
            <a:r>
              <a:rPr lang="en-US" dirty="0" smtClean="0"/>
              <a:t>Flat body w/simple eyes and mouth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24578" name="Picture 2" descr="http://ts2.mm.bing.net/th?id=H.4953292463146805&amp;w=252&amp;h=170&amp;c=7&amp;rs=1&amp;pid=1.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572000"/>
            <a:ext cx="2400300" cy="1619251"/>
          </a:xfrm>
          <a:prstGeom prst="rect">
            <a:avLst/>
          </a:prstGeom>
          <a:noFill/>
        </p:spPr>
      </p:pic>
      <p:pic>
        <p:nvPicPr>
          <p:cNvPr id="24580" name="Picture 4" descr="http://ts2.mm.bing.net/th?id=H.4849916896938333&amp;w=205&amp;h=172&amp;c=7&amp;rs=1&amp;pid=1.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4572000"/>
            <a:ext cx="1952625" cy="1638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Worms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04800" y="1371600"/>
            <a:ext cx="8458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i="1" dirty="0" smtClean="0"/>
              <a:t>nematodes </a:t>
            </a:r>
            <a:r>
              <a:rPr lang="en-US" sz="3200" dirty="0" smtClean="0"/>
              <a:t>– roundworms</a:t>
            </a:r>
          </a:p>
          <a:p>
            <a:pPr lvl="1"/>
            <a:r>
              <a:rPr lang="en-US" sz="3200" dirty="0" smtClean="0"/>
              <a:t>Simple digestive &amp;nervous systems</a:t>
            </a:r>
          </a:p>
          <a:p>
            <a:pPr lvl="1"/>
            <a:r>
              <a:rPr lang="en-US" sz="3200" dirty="0" smtClean="0"/>
              <a:t>Some of most abundant organisms on earth</a:t>
            </a:r>
          </a:p>
          <a:p>
            <a:pPr lvl="1"/>
            <a:endParaRPr lang="en-US" sz="3200" dirty="0"/>
          </a:p>
          <a:p>
            <a:pPr lvl="1"/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i="1" dirty="0"/>
              <a:t>a</a:t>
            </a:r>
            <a:r>
              <a:rPr lang="en-US" sz="3200" i="1" dirty="0" smtClean="0"/>
              <a:t>nnelids – </a:t>
            </a:r>
            <a:r>
              <a:rPr lang="en-US" sz="3200" dirty="0" smtClean="0"/>
              <a:t>segmented worms</a:t>
            </a:r>
          </a:p>
          <a:p>
            <a:pPr lvl="1"/>
            <a:r>
              <a:rPr lang="en-US" sz="3200" i="1" dirty="0" smtClean="0"/>
              <a:t>Two way digestive system, heart, stomach, brain</a:t>
            </a:r>
          </a:p>
          <a:p>
            <a:pPr lvl="1"/>
            <a:r>
              <a:rPr lang="en-US" sz="3200" i="1" dirty="0" smtClean="0"/>
              <a:t>Can be divided into sections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Mollusks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505200"/>
          </a:xfrm>
        </p:spPr>
        <p:txBody>
          <a:bodyPr/>
          <a:lstStyle/>
          <a:p>
            <a:r>
              <a:rPr lang="en-US" dirty="0" smtClean="0"/>
              <a:t>phyla </a:t>
            </a:r>
            <a:r>
              <a:rPr lang="en-US" dirty="0" err="1" smtClean="0"/>
              <a:t>Mollusca</a:t>
            </a:r>
            <a:endParaRPr lang="en-US" dirty="0" smtClean="0"/>
          </a:p>
          <a:p>
            <a:r>
              <a:rPr lang="en-US" dirty="0" smtClean="0"/>
              <a:t>bilateral symmetry</a:t>
            </a:r>
          </a:p>
          <a:p>
            <a:r>
              <a:rPr lang="en-US" dirty="0" smtClean="0"/>
              <a:t>specialized organs including heart, gills, and well developed nervous system</a:t>
            </a:r>
          </a:p>
          <a:p>
            <a:r>
              <a:rPr lang="en-US" dirty="0" smtClean="0"/>
              <a:t>includes squid, octopus, snails, clams</a:t>
            </a:r>
          </a:p>
          <a:p>
            <a:r>
              <a:rPr lang="en-US" dirty="0" smtClean="0"/>
              <a:t>live both in water and on land</a:t>
            </a:r>
            <a:endParaRPr lang="en-US" dirty="0"/>
          </a:p>
        </p:txBody>
      </p:sp>
      <p:pic>
        <p:nvPicPr>
          <p:cNvPr id="1026" name="Picture 2" descr="http://ts4.mm.bing.net/th?id=H.5050861203489331&amp;w=254&amp;h=179&amp;c=7&amp;rs=1&amp;pid=1.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066800"/>
            <a:ext cx="2419350" cy="1704976"/>
          </a:xfrm>
          <a:prstGeom prst="rect">
            <a:avLst/>
          </a:prstGeom>
          <a:noFill/>
        </p:spPr>
      </p:pic>
      <p:pic>
        <p:nvPicPr>
          <p:cNvPr id="1028" name="Picture 4" descr="http://ts4.mm.bing.net/th?id=H.4878014549527351&amp;w=268&amp;h=188&amp;c=7&amp;rs=1&amp;pid=1.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1143000"/>
            <a:ext cx="2209800" cy="1550159"/>
          </a:xfrm>
          <a:prstGeom prst="rect">
            <a:avLst/>
          </a:prstGeom>
          <a:noFill/>
        </p:spPr>
      </p:pic>
      <p:pic>
        <p:nvPicPr>
          <p:cNvPr id="1030" name="Picture 6" descr="http://ts1.mm.bing.net/th?id=H.4507208598423280&amp;w=311&amp;h=188&amp;c=7&amp;rs=1&amp;pid=1.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1" y="1219201"/>
            <a:ext cx="2395030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Echinoderms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19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hardened internal skeleton – endoskeleton</a:t>
            </a:r>
          </a:p>
          <a:p>
            <a:r>
              <a:rPr lang="en-US" dirty="0" smtClean="0"/>
              <a:t>thin bumpy skin</a:t>
            </a:r>
          </a:p>
          <a:p>
            <a:r>
              <a:rPr lang="en-US" dirty="0" smtClean="0"/>
              <a:t>water pressure moves helps them feed, breathe, and move</a:t>
            </a:r>
          </a:p>
          <a:p>
            <a:r>
              <a:rPr lang="en-US" dirty="0" smtClean="0"/>
              <a:t>radial symmetry</a:t>
            </a:r>
            <a:endParaRPr lang="en-US" dirty="0"/>
          </a:p>
        </p:txBody>
      </p:sp>
      <p:pic>
        <p:nvPicPr>
          <p:cNvPr id="26626" name="Picture 2" descr="http://ts4.mm.bing.net/th?id=H.4903238894093895&amp;w=250&amp;h=176&amp;c=7&amp;rs=1&amp;pid=1.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343400"/>
            <a:ext cx="2381250" cy="1676400"/>
          </a:xfrm>
          <a:prstGeom prst="rect">
            <a:avLst/>
          </a:prstGeom>
          <a:noFill/>
        </p:spPr>
      </p:pic>
      <p:pic>
        <p:nvPicPr>
          <p:cNvPr id="26628" name="Picture 4" descr="http://ts2.mm.bing.net/th?id=H.4621441824850437&amp;w=241&amp;h=176&amp;c=7&amp;rs=1&amp;pid=1.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4343400"/>
            <a:ext cx="2295525" cy="1676400"/>
          </a:xfrm>
          <a:prstGeom prst="rect">
            <a:avLst/>
          </a:prstGeom>
          <a:noFill/>
        </p:spPr>
      </p:pic>
      <p:pic>
        <p:nvPicPr>
          <p:cNvPr id="26630" name="Picture 6" descr="http://ts2.mm.bing.net/th?id=H.4822764083938369&amp;w=312&amp;h=188&amp;c=7&amp;rs=1&amp;pid=1.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4343400"/>
            <a:ext cx="2971800" cy="1790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Arthropods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71800"/>
            <a:ext cx="8229600" cy="3581400"/>
          </a:xfrm>
        </p:spPr>
        <p:txBody>
          <a:bodyPr/>
          <a:lstStyle/>
          <a:p>
            <a:r>
              <a:rPr lang="en-US" dirty="0" smtClean="0"/>
              <a:t>most numerous animal group on earth</a:t>
            </a:r>
          </a:p>
          <a:p>
            <a:r>
              <a:rPr lang="en-US" dirty="0" smtClean="0"/>
              <a:t>spiders, crab, insects</a:t>
            </a:r>
          </a:p>
          <a:p>
            <a:r>
              <a:rPr lang="en-US" dirty="0" smtClean="0"/>
              <a:t>hard skeleton outside the body – exoskeleton</a:t>
            </a:r>
          </a:p>
          <a:p>
            <a:r>
              <a:rPr lang="en-US" dirty="0" smtClean="0"/>
              <a:t>bilateral symmetry</a:t>
            </a:r>
          </a:p>
          <a:p>
            <a:r>
              <a:rPr lang="en-US" dirty="0" smtClean="0"/>
              <a:t>segmented body with limbs on either side</a:t>
            </a:r>
          </a:p>
          <a:p>
            <a:r>
              <a:rPr lang="en-US" dirty="0" smtClean="0"/>
              <a:t>simple, efficient nervous and sensory systems.</a:t>
            </a:r>
            <a:endParaRPr lang="en-US" dirty="0"/>
          </a:p>
        </p:txBody>
      </p:sp>
      <p:pic>
        <p:nvPicPr>
          <p:cNvPr id="25602" name="Picture 2" descr="http://ts2.mm.bing.net/th?id=H.4933638670319617&amp;w=212&amp;h=188&amp;c=7&amp;rs=1&amp;pid=1.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066800"/>
            <a:ext cx="2019300" cy="1790701"/>
          </a:xfrm>
          <a:prstGeom prst="rect">
            <a:avLst/>
          </a:prstGeom>
          <a:noFill/>
        </p:spPr>
      </p:pic>
      <p:pic>
        <p:nvPicPr>
          <p:cNvPr id="25604" name="Picture 4" descr="http://ts4.mm.bing.net/th?id=H.5055315078744379&amp;w=204&amp;h=164&amp;c=7&amp;rs=1&amp;pid=1.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1143000"/>
            <a:ext cx="2209800" cy="1776506"/>
          </a:xfrm>
          <a:prstGeom prst="rect">
            <a:avLst/>
          </a:prstGeom>
          <a:noFill/>
        </p:spPr>
      </p:pic>
      <p:pic>
        <p:nvPicPr>
          <p:cNvPr id="25606" name="Picture 6" descr="http://ts3.mm.bing.net/th?id=H.4574476366185254&amp;w=265&amp;h=163&amp;c=7&amp;rs=1&amp;pid=1.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1295400"/>
            <a:ext cx="2524125" cy="1552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Invertebrates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800600"/>
            <a:ext cx="8229600" cy="1524000"/>
          </a:xfrm>
        </p:spPr>
        <p:txBody>
          <a:bodyPr/>
          <a:lstStyle/>
          <a:p>
            <a:r>
              <a:rPr lang="en-US" dirty="0" smtClean="0"/>
              <a:t>Animals with no backbone</a:t>
            </a:r>
          </a:p>
          <a:p>
            <a:r>
              <a:rPr lang="en-US" dirty="0" smtClean="0"/>
              <a:t>Over 30 different phyla</a:t>
            </a:r>
            <a:endParaRPr lang="en-US" dirty="0"/>
          </a:p>
        </p:txBody>
      </p:sp>
      <p:pic>
        <p:nvPicPr>
          <p:cNvPr id="19458" name="Picture 2" descr="http://rjfisherjoanides.pbworks.com/f/invertebrates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1143000"/>
            <a:ext cx="6477000" cy="3610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71600"/>
          </a:xfrm>
        </p:spPr>
        <p:txBody>
          <a:bodyPr/>
          <a:lstStyle/>
          <a:p>
            <a:r>
              <a:rPr lang="en-US" dirty="0" smtClean="0"/>
              <a:t>Asymmetrical – can not be divided into mirror images</a:t>
            </a:r>
            <a:endParaRPr lang="en-US" dirty="0"/>
          </a:p>
        </p:txBody>
      </p:sp>
      <p:pic>
        <p:nvPicPr>
          <p:cNvPr id="18434" name="Picture 2" descr="http://ts2.mm.bing.net/th?id=H.4611791040217301&amp;w=133&amp;h=188&amp;c=7&amp;rs=1&amp;pid=1.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200400"/>
            <a:ext cx="1725037" cy="2438400"/>
          </a:xfrm>
          <a:prstGeom prst="rect">
            <a:avLst/>
          </a:prstGeom>
          <a:noFill/>
        </p:spPr>
      </p:pic>
      <p:pic>
        <p:nvPicPr>
          <p:cNvPr id="18436" name="Picture 4" descr="http://ts1.mm.bing.net/th?id=H.4612839010601492&amp;w=167&amp;h=173&amp;c=7&amp;rs=1&amp;pid=1.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3200400"/>
            <a:ext cx="2427388" cy="2514600"/>
          </a:xfrm>
          <a:prstGeom prst="rect">
            <a:avLst/>
          </a:prstGeom>
          <a:noFill/>
        </p:spPr>
      </p:pic>
      <p:pic>
        <p:nvPicPr>
          <p:cNvPr id="18438" name="Picture 6" descr="http://www.chs.helena.k12.mt.us/faculty/hbosch/Invertebrates/sponges_files/image001.gif"/>
          <p:cNvPicPr>
            <a:picLocks noChangeAspect="1" noChangeArrowheads="1"/>
          </p:cNvPicPr>
          <p:nvPr/>
        </p:nvPicPr>
        <p:blipFill>
          <a:blip r:embed="rId4" cstate="print"/>
          <a:srcRect r="46154" b="41880"/>
          <a:stretch>
            <a:fillRect/>
          </a:stretch>
        </p:blipFill>
        <p:spPr bwMode="auto">
          <a:xfrm>
            <a:off x="6019800" y="3200400"/>
            <a:ext cx="2133600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/>
          <a:lstStyle/>
          <a:p>
            <a:r>
              <a:rPr lang="en-US" dirty="0" smtClean="0"/>
              <a:t>Radial Symmetry – a body plan in which all body parts are arranged around a central point</a:t>
            </a:r>
            <a:endParaRPr lang="en-US" dirty="0"/>
          </a:p>
        </p:txBody>
      </p:sp>
      <p:pic>
        <p:nvPicPr>
          <p:cNvPr id="21506" name="Picture 2" descr="http://dj003.k12.sd.us/images/32-05-BodySymmetry-L.gif"/>
          <p:cNvPicPr>
            <a:picLocks noChangeAspect="1" noChangeArrowheads="1"/>
          </p:cNvPicPr>
          <p:nvPr/>
        </p:nvPicPr>
        <p:blipFill>
          <a:blip r:embed="rId2" cstate="print"/>
          <a:srcRect l="18663" b="49333"/>
          <a:stretch>
            <a:fillRect/>
          </a:stretch>
        </p:blipFill>
        <p:spPr bwMode="auto">
          <a:xfrm>
            <a:off x="381000" y="3429000"/>
            <a:ext cx="4981575" cy="2895600"/>
          </a:xfrm>
          <a:prstGeom prst="rect">
            <a:avLst/>
          </a:prstGeom>
          <a:noFill/>
        </p:spPr>
      </p:pic>
      <p:pic>
        <p:nvPicPr>
          <p:cNvPr id="21508" name="Picture 4" descr="http://www.chs.helena.k12.mt.us/faculty/hbosch/Invertebrates/sponges_files/image001.gif"/>
          <p:cNvPicPr>
            <a:picLocks noChangeAspect="1" noChangeArrowheads="1"/>
          </p:cNvPicPr>
          <p:nvPr/>
        </p:nvPicPr>
        <p:blipFill>
          <a:blip r:embed="rId3" cstate="print"/>
          <a:srcRect l="50000" b="41880"/>
          <a:stretch>
            <a:fillRect/>
          </a:stretch>
        </p:blipFill>
        <p:spPr bwMode="auto">
          <a:xfrm>
            <a:off x="5638800" y="3429000"/>
            <a:ext cx="2272553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2600"/>
          </a:xfrm>
        </p:spPr>
        <p:txBody>
          <a:bodyPr/>
          <a:lstStyle/>
          <a:p>
            <a:r>
              <a:rPr lang="en-US" dirty="0" smtClean="0"/>
              <a:t>Bilateral Symmetry- a body plan in which an organism can be divided along only one plane to produce a mirror image</a:t>
            </a:r>
            <a:endParaRPr lang="en-US" dirty="0"/>
          </a:p>
        </p:txBody>
      </p:sp>
      <p:pic>
        <p:nvPicPr>
          <p:cNvPr id="20482" name="Picture 2" descr="http://www.chs.helena.k12.mt.us/faculty/hbosch/Invertebrates/sponges_files/image001.gif"/>
          <p:cNvPicPr>
            <a:picLocks noChangeAspect="1" noChangeArrowheads="1"/>
          </p:cNvPicPr>
          <p:nvPr/>
        </p:nvPicPr>
        <p:blipFill>
          <a:blip r:embed="rId2" cstate="print"/>
          <a:srcRect l="15385" t="54701" r="15385"/>
          <a:stretch>
            <a:fillRect/>
          </a:stretch>
        </p:blipFill>
        <p:spPr bwMode="auto">
          <a:xfrm>
            <a:off x="304800" y="3581400"/>
            <a:ext cx="2794958" cy="2057400"/>
          </a:xfrm>
          <a:prstGeom prst="rect">
            <a:avLst/>
          </a:prstGeom>
          <a:noFill/>
        </p:spPr>
      </p:pic>
      <p:pic>
        <p:nvPicPr>
          <p:cNvPr id="20484" name="Picture 4" descr="http://ts1.mm.bing.net/th?id=H.4685269323613608&amp;w=200&amp;h=179&amp;c=7&amp;rs=1&amp;pid=1.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199" y="3505200"/>
            <a:ext cx="2383909" cy="2133600"/>
          </a:xfrm>
          <a:prstGeom prst="rect">
            <a:avLst/>
          </a:prstGeom>
          <a:noFill/>
        </p:spPr>
      </p:pic>
      <p:pic>
        <p:nvPicPr>
          <p:cNvPr id="20486" name="Picture 6" descr="http://illuminations.nctm.org/lessons/imath/symmetry/BilateralQ.gif"/>
          <p:cNvPicPr>
            <a:picLocks noChangeAspect="1" noChangeArrowheads="1"/>
          </p:cNvPicPr>
          <p:nvPr/>
        </p:nvPicPr>
        <p:blipFill>
          <a:blip r:embed="rId4" cstate="print"/>
          <a:srcRect r="80488" b="11607"/>
          <a:stretch>
            <a:fillRect/>
          </a:stretch>
        </p:blipFill>
        <p:spPr bwMode="auto">
          <a:xfrm>
            <a:off x="6172200" y="3505200"/>
            <a:ext cx="2133600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62200"/>
          </a:xfrm>
        </p:spPr>
        <p:txBody>
          <a:bodyPr/>
          <a:lstStyle/>
          <a:p>
            <a:r>
              <a:rPr lang="en-US" dirty="0" smtClean="0"/>
              <a:t>Phylum name: </a:t>
            </a:r>
            <a:r>
              <a:rPr lang="en-US" dirty="0" err="1" smtClean="0"/>
              <a:t>Porifera</a:t>
            </a:r>
            <a:endParaRPr lang="en-US" dirty="0" smtClean="0"/>
          </a:p>
          <a:p>
            <a:r>
              <a:rPr lang="en-US" dirty="0" smtClean="0"/>
              <a:t>No true organization, tissues or organs</a:t>
            </a:r>
          </a:p>
          <a:p>
            <a:r>
              <a:rPr lang="en-US" dirty="0" smtClean="0"/>
              <a:t>Asymmetrical body plan</a:t>
            </a:r>
          </a:p>
          <a:p>
            <a:r>
              <a:rPr lang="en-US" dirty="0" smtClean="0"/>
              <a:t>Live in water</a:t>
            </a:r>
          </a:p>
          <a:p>
            <a:endParaRPr lang="en-US" dirty="0"/>
          </a:p>
        </p:txBody>
      </p:sp>
      <p:pic>
        <p:nvPicPr>
          <p:cNvPr id="17410" name="Picture 2" descr="http://img.docstoccdn.com/thumb/orig/8008381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276600"/>
            <a:ext cx="4470400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is SpongeBob a bad example of the phyla </a:t>
            </a:r>
            <a:r>
              <a:rPr lang="en-US" dirty="0" err="1" smtClean="0"/>
              <a:t>Porifera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16386" name="Picture 2" descr="http://ts1.mm.bing.net/th?id=H.4701328216164940&amp;pid=1.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676400"/>
            <a:ext cx="4495800" cy="47997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Cnidarians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28999"/>
          </a:xfrm>
        </p:spPr>
        <p:txBody>
          <a:bodyPr>
            <a:normAutofit/>
          </a:bodyPr>
          <a:lstStyle/>
          <a:p>
            <a:r>
              <a:rPr lang="en-US" dirty="0" smtClean="0"/>
              <a:t>Live in </a:t>
            </a:r>
            <a:r>
              <a:rPr lang="en-US" dirty="0" smtClean="0"/>
              <a:t>water</a:t>
            </a:r>
          </a:p>
          <a:p>
            <a:r>
              <a:rPr lang="en-US" dirty="0" smtClean="0"/>
              <a:t>stingers</a:t>
            </a:r>
            <a:endParaRPr lang="en-US" dirty="0" smtClean="0"/>
          </a:p>
          <a:p>
            <a:r>
              <a:rPr lang="en-US" dirty="0" smtClean="0"/>
              <a:t>Soft body</a:t>
            </a:r>
          </a:p>
          <a:p>
            <a:r>
              <a:rPr lang="en-US" dirty="0" smtClean="0"/>
              <a:t>Radial symmetry</a:t>
            </a:r>
          </a:p>
          <a:p>
            <a:r>
              <a:rPr lang="en-US" dirty="0" smtClean="0"/>
              <a:t>Have a mouth, tentacles, muscle tissue, and stingers</a:t>
            </a:r>
            <a:endParaRPr lang="en-US" dirty="0"/>
          </a:p>
        </p:txBody>
      </p:sp>
      <p:pic>
        <p:nvPicPr>
          <p:cNvPr id="15362" name="Picture 2" descr="http://ts3.mm.bing.net/th?id=H.4930765327566334&amp;w=238&amp;h=168&amp;c=7&amp;rs=1&amp;pid=1.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295399"/>
            <a:ext cx="2819400" cy="19901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Cnidarians</a:t>
            </a:r>
            <a:endParaRPr lang="en-US" dirty="0"/>
          </a:p>
        </p:txBody>
      </p:sp>
      <p:pic>
        <p:nvPicPr>
          <p:cNvPr id="6" name="Picture 4" descr="http://www.mun.ca/biology/scarr/33-03-CnidarianPolypMedus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05000"/>
            <a:ext cx="8491687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250</Words>
  <Application>Microsoft Office PowerPoint</Application>
  <PresentationFormat>On-screen Show (4:3)</PresentationFormat>
  <Paragraphs>56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Invertebrates</vt:lpstr>
      <vt:lpstr>Symmetry</vt:lpstr>
      <vt:lpstr>Symmetry</vt:lpstr>
      <vt:lpstr>Symmetry</vt:lpstr>
      <vt:lpstr>Sponges</vt:lpstr>
      <vt:lpstr>Why is SpongeBob a bad example of the phyla Porifera?</vt:lpstr>
      <vt:lpstr>Cnidarians</vt:lpstr>
      <vt:lpstr>Cnidarians</vt:lpstr>
      <vt:lpstr>Worms</vt:lpstr>
      <vt:lpstr>Worms</vt:lpstr>
      <vt:lpstr>Mollusks</vt:lpstr>
      <vt:lpstr>Echinoderms</vt:lpstr>
      <vt:lpstr>Arthropods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 Skaggs</dc:creator>
  <cp:lastModifiedBy>Julie Skaggs</cp:lastModifiedBy>
  <cp:revision>14</cp:revision>
  <dcterms:created xsi:type="dcterms:W3CDTF">2013-10-03T20:29:31Z</dcterms:created>
  <dcterms:modified xsi:type="dcterms:W3CDTF">2013-10-04T14:20:23Z</dcterms:modified>
</cp:coreProperties>
</file>