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495A-B806-41A5-A9DD-177C24D06B09}" type="datetimeFigureOut">
              <a:rPr lang="en-US" smtClean="0"/>
              <a:t>2/12/2014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E5FA927-E3A7-4C97-AED5-65DEB8E60DE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495A-B806-41A5-A9DD-177C24D06B09}" type="datetimeFigureOut">
              <a:rPr lang="en-US" smtClean="0"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FA927-E3A7-4C97-AED5-65DEB8E60D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495A-B806-41A5-A9DD-177C24D06B09}" type="datetimeFigureOut">
              <a:rPr lang="en-US" smtClean="0"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FA927-E3A7-4C97-AED5-65DEB8E60D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495A-B806-41A5-A9DD-177C24D06B09}" type="datetimeFigureOut">
              <a:rPr lang="en-US" smtClean="0"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FA927-E3A7-4C97-AED5-65DEB8E60DE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495A-B806-41A5-A9DD-177C24D06B09}" type="datetimeFigureOut">
              <a:rPr lang="en-US" smtClean="0"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E5FA927-E3A7-4C97-AED5-65DEB8E60DE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495A-B806-41A5-A9DD-177C24D06B09}" type="datetimeFigureOut">
              <a:rPr lang="en-US" smtClean="0"/>
              <a:t>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FA927-E3A7-4C97-AED5-65DEB8E60DE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495A-B806-41A5-A9DD-177C24D06B09}" type="datetimeFigureOut">
              <a:rPr lang="en-US" smtClean="0"/>
              <a:t>2/12/2014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FA927-E3A7-4C97-AED5-65DEB8E60DE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495A-B806-41A5-A9DD-177C24D06B09}" type="datetimeFigureOut">
              <a:rPr lang="en-US" smtClean="0"/>
              <a:t>2/12/2014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FA927-E3A7-4C97-AED5-65DEB8E60D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495A-B806-41A5-A9DD-177C24D06B09}" type="datetimeFigureOut">
              <a:rPr lang="en-US" smtClean="0"/>
              <a:t>2/12/2014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FA927-E3A7-4C97-AED5-65DEB8E60D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495A-B806-41A5-A9DD-177C24D06B09}" type="datetimeFigureOut">
              <a:rPr lang="en-US" smtClean="0"/>
              <a:t>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FA927-E3A7-4C97-AED5-65DEB8E60DE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495A-B806-41A5-A9DD-177C24D06B09}" type="datetimeFigureOut">
              <a:rPr lang="en-US" smtClean="0"/>
              <a:t>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E5FA927-E3A7-4C97-AED5-65DEB8E60DE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EE1495A-B806-41A5-A9DD-177C24D06B09}" type="datetimeFigureOut">
              <a:rPr lang="en-US" smtClean="0"/>
              <a:t>2/12/2014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E5FA927-E3A7-4C97-AED5-65DEB8E60DE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2, Lesson 3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Comparative and Superlative Adjectives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Tall, </a:t>
            </a:r>
            <a:r>
              <a:rPr lang="en-US" sz="5400" dirty="0" smtClean="0"/>
              <a:t>Taller</a:t>
            </a:r>
            <a:r>
              <a:rPr lang="en-US" dirty="0" smtClean="0"/>
              <a:t>, </a:t>
            </a:r>
            <a:r>
              <a:rPr lang="en-US" sz="8000" dirty="0" smtClean="0"/>
              <a:t>Tallest</a:t>
            </a:r>
            <a:endParaRPr lang="en-US" sz="8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positive degree of an adjective shows the quality of a noun or pronoun.</a:t>
            </a:r>
          </a:p>
          <a:p>
            <a:pPr lvl="1"/>
            <a:r>
              <a:rPr lang="en-US" dirty="0" smtClean="0"/>
              <a:t>My grandmother is </a:t>
            </a:r>
            <a:r>
              <a:rPr lang="en-US" dirty="0" smtClean="0">
                <a:solidFill>
                  <a:srgbClr val="FF0000"/>
                </a:solidFill>
              </a:rPr>
              <a:t>tall</a:t>
            </a:r>
            <a:r>
              <a:rPr lang="en-US" dirty="0" smtClean="0"/>
              <a:t>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The comparative degree is used to compare two items or sets of items.</a:t>
            </a:r>
          </a:p>
          <a:p>
            <a:pPr lvl="1"/>
            <a:r>
              <a:rPr lang="en-US" dirty="0" smtClean="0"/>
              <a:t>My grandfather is </a:t>
            </a:r>
            <a:r>
              <a:rPr lang="en-US" dirty="0" smtClean="0">
                <a:solidFill>
                  <a:srgbClr val="FF0000"/>
                </a:solidFill>
              </a:rPr>
              <a:t>taller</a:t>
            </a:r>
            <a:r>
              <a:rPr lang="en-US" dirty="0" smtClean="0"/>
              <a:t> than my grandmother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The superlative degree is used to compare three or more items.</a:t>
            </a:r>
          </a:p>
          <a:p>
            <a:r>
              <a:rPr lang="en-US" dirty="0" smtClean="0"/>
              <a:t>My uncle is the </a:t>
            </a:r>
            <a:r>
              <a:rPr lang="en-US" dirty="0" smtClean="0">
                <a:solidFill>
                  <a:srgbClr val="FF0000"/>
                </a:solidFill>
              </a:rPr>
              <a:t>tallest</a:t>
            </a:r>
            <a:r>
              <a:rPr lang="en-US" dirty="0" smtClean="0"/>
              <a:t> member of the family.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-</a:t>
            </a:r>
            <a:r>
              <a:rPr lang="en-US" dirty="0" err="1" smtClean="0"/>
              <a:t>er</a:t>
            </a:r>
            <a:r>
              <a:rPr lang="en-US" dirty="0" smtClean="0"/>
              <a:t>, </a:t>
            </a:r>
            <a:r>
              <a:rPr lang="en-US" dirty="0" err="1" smtClean="0"/>
              <a:t>est</a:t>
            </a:r>
            <a:r>
              <a:rPr lang="en-US" dirty="0" smtClean="0"/>
              <a:t>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Usually one syllable words and two syllable words that end in y get the-</a:t>
            </a:r>
            <a:r>
              <a:rPr lang="en-US" dirty="0" err="1" smtClean="0"/>
              <a:t>er</a:t>
            </a:r>
            <a:r>
              <a:rPr lang="en-US" dirty="0" smtClean="0"/>
              <a:t> or –</a:t>
            </a:r>
            <a:r>
              <a:rPr lang="en-US" dirty="0" err="1" smtClean="0"/>
              <a:t>est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Notice we drop the y and add an </a:t>
            </a:r>
            <a:r>
              <a:rPr lang="en-US" dirty="0" err="1" smtClean="0"/>
              <a:t>i</a:t>
            </a:r>
            <a:r>
              <a:rPr lang="en-US" dirty="0" smtClean="0"/>
              <a:t>	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19200" y="3429000"/>
          <a:ext cx="7010400" cy="25908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6800"/>
                <a:gridCol w="2336800"/>
                <a:gridCol w="2336800"/>
              </a:tblGrid>
              <a:tr h="512466">
                <a:tc>
                  <a:txBody>
                    <a:bodyPr/>
                    <a:lstStyle/>
                    <a:p>
                      <a:r>
                        <a:rPr lang="en-US" dirty="0" smtClean="0"/>
                        <a:t>Positive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Comparative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Superlative</a:t>
                      </a:r>
                      <a:endParaRPr lang="en-US" dirty="0"/>
                    </a:p>
                  </a:txBody>
                  <a:tcPr/>
                </a:tc>
              </a:tr>
              <a:tr h="519584">
                <a:tc>
                  <a:txBody>
                    <a:bodyPr/>
                    <a:lstStyle/>
                    <a:p>
                      <a:r>
                        <a:rPr lang="en-US" dirty="0" smtClean="0"/>
                        <a:t>Smart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Smarter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Smartest</a:t>
                      </a:r>
                      <a:endParaRPr lang="en-US" dirty="0"/>
                    </a:p>
                  </a:txBody>
                  <a:tcPr/>
                </a:tc>
              </a:tr>
              <a:tr h="519584">
                <a:tc>
                  <a:txBody>
                    <a:bodyPr/>
                    <a:lstStyle/>
                    <a:p>
                      <a:r>
                        <a:rPr lang="en-US" dirty="0" smtClean="0"/>
                        <a:t>Funny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Funnier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Funniest</a:t>
                      </a:r>
                    </a:p>
                  </a:txBody>
                  <a:tcPr/>
                </a:tc>
              </a:tr>
              <a:tr h="519584">
                <a:tc>
                  <a:txBody>
                    <a:bodyPr/>
                    <a:lstStyle/>
                    <a:p>
                      <a:r>
                        <a:rPr lang="en-US" dirty="0" smtClean="0"/>
                        <a:t>Wise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Wiser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Wisest</a:t>
                      </a:r>
                      <a:endParaRPr lang="en-US" dirty="0"/>
                    </a:p>
                  </a:txBody>
                  <a:tcPr/>
                </a:tc>
              </a:tr>
              <a:tr h="519584">
                <a:tc>
                  <a:txBody>
                    <a:bodyPr/>
                    <a:lstStyle/>
                    <a:p>
                      <a:r>
                        <a:rPr lang="en-US" dirty="0" smtClean="0"/>
                        <a:t>Hot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Hotter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hottest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or more syllables…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Comparative = more or less</a:t>
            </a:r>
          </a:p>
          <a:p>
            <a:r>
              <a:rPr lang="en-US" dirty="0" smtClean="0"/>
              <a:t>Superlative = most or least</a:t>
            </a:r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90600" y="3048000"/>
          <a:ext cx="6934200" cy="213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1400"/>
                <a:gridCol w="2311400"/>
                <a:gridCol w="2311400"/>
              </a:tblGrid>
              <a:tr h="711200">
                <a:tc>
                  <a:txBody>
                    <a:bodyPr/>
                    <a:lstStyle/>
                    <a:p>
                      <a:r>
                        <a:rPr lang="en-US" dirty="0" smtClean="0"/>
                        <a:t>Positive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Comparative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Superlative</a:t>
                      </a:r>
                      <a:endParaRPr lang="en-US" dirty="0"/>
                    </a:p>
                  </a:txBody>
                  <a:tcPr/>
                </a:tc>
              </a:tr>
              <a:tr h="711200">
                <a:tc>
                  <a:txBody>
                    <a:bodyPr/>
                    <a:lstStyle/>
                    <a:p>
                      <a:r>
                        <a:rPr lang="en-US" dirty="0" smtClean="0"/>
                        <a:t>Courteous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More courteous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Most courteous</a:t>
                      </a:r>
                      <a:endParaRPr lang="en-US" dirty="0"/>
                    </a:p>
                  </a:txBody>
                  <a:tcPr/>
                </a:tc>
              </a:tr>
              <a:tr h="711200">
                <a:tc>
                  <a:txBody>
                    <a:bodyPr/>
                    <a:lstStyle/>
                    <a:p>
                      <a:r>
                        <a:rPr lang="en-US" dirty="0" smtClean="0"/>
                        <a:t>Famous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Less famous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Least famous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Irregular Adjectives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2590800"/>
                <a:gridCol w="2590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Positive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Comparative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Superlative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Good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Better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Best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Worse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worst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Little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Least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Of my relatives in my grandparents’ generation, my great-uncle William is the </a:t>
            </a:r>
            <a:r>
              <a:rPr lang="en-US" u="sng" dirty="0" smtClean="0"/>
              <a:t>			(old)</a:t>
            </a:r>
            <a:r>
              <a:rPr lang="en-US" dirty="0" smtClean="0"/>
              <a:t> person.</a:t>
            </a:r>
          </a:p>
          <a:p>
            <a:pPr marL="514350" indent="-514350">
              <a:buAutoNum type="arabicPeriod"/>
            </a:pPr>
            <a:r>
              <a:rPr lang="en-US" dirty="0" smtClean="0"/>
              <a:t>My grandmother is several years </a:t>
            </a:r>
            <a:r>
              <a:rPr lang="en-US" u="sng" dirty="0" smtClean="0"/>
              <a:t>			</a:t>
            </a:r>
            <a:r>
              <a:rPr lang="en-US" dirty="0" smtClean="0"/>
              <a:t>(young) than he is.</a:t>
            </a:r>
          </a:p>
          <a:p>
            <a:pPr marL="514350" indent="-514350">
              <a:buAutoNum type="arabicPeriod"/>
            </a:pPr>
            <a:r>
              <a:rPr lang="en-US" dirty="0" smtClean="0"/>
              <a:t>When I decided to do a family history, Great-Aunt Sofia was the </a:t>
            </a:r>
            <a:r>
              <a:rPr lang="en-US" u="sng" dirty="0" smtClean="0"/>
              <a:t>			(cooperative)</a:t>
            </a:r>
            <a:r>
              <a:rPr lang="en-US" dirty="0" smtClean="0"/>
              <a:t> of all my relatives.</a:t>
            </a:r>
          </a:p>
          <a:p>
            <a:pPr marL="514350" indent="-514350">
              <a:buAutoNum type="arabicPeriod"/>
            </a:pPr>
            <a:r>
              <a:rPr lang="en-US" dirty="0" smtClean="0"/>
              <a:t>It was from her that I received the </a:t>
            </a:r>
            <a:r>
              <a:rPr lang="en-US" u="sng" dirty="0" smtClean="0"/>
              <a:t>		(good)</a:t>
            </a:r>
            <a:r>
              <a:rPr lang="en-US" dirty="0" smtClean="0"/>
              <a:t> research materials of all – two family photo albums.</a:t>
            </a:r>
          </a:p>
          <a:p>
            <a:pPr marL="514350" indent="-514350">
              <a:buAutoNum type="arabicPeriod"/>
            </a:pPr>
            <a:r>
              <a:rPr lang="en-US" dirty="0" smtClean="0"/>
              <a:t>Most of her pictures were in </a:t>
            </a:r>
            <a:r>
              <a:rPr lang="en-US" u="sng" dirty="0" smtClean="0"/>
              <a:t>		(bad) </a:t>
            </a:r>
            <a:r>
              <a:rPr lang="en-US" dirty="0" smtClean="0"/>
              <a:t>condition, however that the pictures I got from Uncle John.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6. Uncle John’s photos were in generally </a:t>
            </a:r>
            <a:r>
              <a:rPr lang="en-US" u="sng" dirty="0" smtClean="0"/>
              <a:t>		(good)</a:t>
            </a:r>
            <a:r>
              <a:rPr lang="en-US" dirty="0" smtClean="0"/>
              <a:t> condition than hers.</a:t>
            </a:r>
          </a:p>
          <a:p>
            <a:pPr>
              <a:buNone/>
            </a:pPr>
            <a:r>
              <a:rPr lang="en-US" dirty="0" smtClean="0"/>
              <a:t>7. My move found the </a:t>
            </a:r>
            <a:r>
              <a:rPr lang="en-US" u="sng" dirty="0" smtClean="0"/>
              <a:t>			</a:t>
            </a:r>
            <a:r>
              <a:rPr lang="en-US" dirty="0" smtClean="0"/>
              <a:t>(beautiful) photo in the attic.</a:t>
            </a:r>
          </a:p>
          <a:p>
            <a:pPr>
              <a:buNone/>
            </a:pPr>
            <a:r>
              <a:rPr lang="en-US" dirty="0" smtClean="0"/>
              <a:t>8. It was one of the </a:t>
            </a:r>
            <a:r>
              <a:rPr lang="en-US" u="sng" dirty="0" smtClean="0"/>
              <a:t>			(tall), 		(ornate),</a:t>
            </a:r>
            <a:r>
              <a:rPr lang="en-US" dirty="0" smtClean="0"/>
              <a:t> </a:t>
            </a:r>
            <a:r>
              <a:rPr lang="en-US" dirty="0" smtClean="0"/>
              <a:t>ship my grandfather ever sailed.</a:t>
            </a:r>
          </a:p>
          <a:p>
            <a:pPr>
              <a:buNone/>
            </a:pPr>
            <a:r>
              <a:rPr lang="en-US" dirty="0" smtClean="0"/>
              <a:t>9. Which picture is </a:t>
            </a:r>
            <a:r>
              <a:rPr lang="en-US" u="sng" dirty="0" smtClean="0"/>
              <a:t>		</a:t>
            </a:r>
            <a:r>
              <a:rPr lang="en-US" dirty="0" smtClean="0"/>
              <a:t>(old), this one or that?</a:t>
            </a:r>
          </a:p>
          <a:p>
            <a:pPr>
              <a:buNone/>
            </a:pPr>
            <a:r>
              <a:rPr lang="en-US" dirty="0" smtClean="0"/>
              <a:t>10. When we discovered a box in my grandmother’s attic filled with old photos, it was </a:t>
            </a:r>
            <a:r>
              <a:rPr lang="en-US" u="sng" dirty="0" smtClean="0"/>
              <a:t>			</a:t>
            </a:r>
            <a:r>
              <a:rPr lang="en-US" dirty="0" smtClean="0"/>
              <a:t>(exciting) than opening a birthday present.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1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2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381000" y="1371600"/>
          <a:ext cx="8153400" cy="4343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7800"/>
                <a:gridCol w="2717800"/>
                <a:gridCol w="2717800"/>
              </a:tblGrid>
              <a:tr h="54292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Comparative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Superlative</a:t>
                      </a:r>
                      <a:endParaRPr lang="en-US" dirty="0"/>
                    </a:p>
                  </a:txBody>
                  <a:tcPr/>
                </a:tc>
              </a:tr>
              <a:tr h="542925">
                <a:tc>
                  <a:txBody>
                    <a:bodyPr/>
                    <a:lstStyle/>
                    <a:p>
                      <a:r>
                        <a:rPr lang="en-US" dirty="0" smtClean="0"/>
                        <a:t>difficult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2925">
                <a:tc>
                  <a:txBody>
                    <a:bodyPr/>
                    <a:lstStyle/>
                    <a:p>
                      <a:r>
                        <a:rPr lang="en-US" dirty="0" smtClean="0"/>
                        <a:t>sunny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2925">
                <a:tc>
                  <a:txBody>
                    <a:bodyPr/>
                    <a:lstStyle/>
                    <a:p>
                      <a:r>
                        <a:rPr lang="en-US" dirty="0" smtClean="0"/>
                        <a:t>long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2925">
                <a:tc>
                  <a:txBody>
                    <a:bodyPr/>
                    <a:lstStyle/>
                    <a:p>
                      <a:r>
                        <a:rPr lang="en-US" dirty="0" smtClean="0"/>
                        <a:t>amusing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2925">
                <a:tc>
                  <a:txBody>
                    <a:bodyPr/>
                    <a:lstStyle/>
                    <a:p>
                      <a:r>
                        <a:rPr lang="en-US" dirty="0" smtClean="0"/>
                        <a:t>generous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2925">
                <a:tc>
                  <a:txBody>
                    <a:bodyPr/>
                    <a:lstStyle/>
                    <a:p>
                      <a:r>
                        <a:rPr lang="en-US" dirty="0" smtClean="0"/>
                        <a:t>cheap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2925">
                <a:tc>
                  <a:txBody>
                    <a:bodyPr/>
                    <a:lstStyle/>
                    <a:p>
                      <a:r>
                        <a:rPr lang="en-US" dirty="0" smtClean="0"/>
                        <a:t>popular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2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381000" y="1371600"/>
          <a:ext cx="8153400" cy="4343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7800"/>
                <a:gridCol w="2717800"/>
                <a:gridCol w="2717800"/>
              </a:tblGrid>
              <a:tr h="54292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Comparative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Superlative</a:t>
                      </a:r>
                      <a:endParaRPr lang="en-US" dirty="0"/>
                    </a:p>
                  </a:txBody>
                  <a:tcPr/>
                </a:tc>
              </a:tr>
              <a:tr h="542925">
                <a:tc>
                  <a:txBody>
                    <a:bodyPr/>
                    <a:lstStyle/>
                    <a:p>
                      <a:r>
                        <a:rPr lang="en-US" dirty="0" smtClean="0"/>
                        <a:t>lucky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2925">
                <a:tc>
                  <a:txBody>
                    <a:bodyPr/>
                    <a:lstStyle/>
                    <a:p>
                      <a:r>
                        <a:rPr lang="en-US" dirty="0" smtClean="0"/>
                        <a:t>strange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2925">
                <a:tc>
                  <a:txBody>
                    <a:bodyPr/>
                    <a:lstStyle/>
                    <a:p>
                      <a:r>
                        <a:rPr lang="en-US" dirty="0" smtClean="0"/>
                        <a:t>long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2925">
                <a:tc>
                  <a:txBody>
                    <a:bodyPr/>
                    <a:lstStyle/>
                    <a:p>
                      <a:r>
                        <a:rPr lang="en-US" dirty="0" smtClean="0"/>
                        <a:t>dependable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2925">
                <a:tc>
                  <a:txBody>
                    <a:bodyPr/>
                    <a:lstStyle/>
                    <a:p>
                      <a:r>
                        <a:rPr lang="en-US" dirty="0" smtClean="0"/>
                        <a:t>studious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2925">
                <a:tc>
                  <a:txBody>
                    <a:bodyPr/>
                    <a:lstStyle/>
                    <a:p>
                      <a:r>
                        <a:rPr lang="en-US" dirty="0" smtClean="0"/>
                        <a:t>narrow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2925">
                <a:tc>
                  <a:txBody>
                    <a:bodyPr/>
                    <a:lstStyle/>
                    <a:p>
                      <a:r>
                        <a:rPr lang="en-US" dirty="0" smtClean="0"/>
                        <a:t>happy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1474</TotalTime>
  <Words>213</Words>
  <Application>Microsoft Office PowerPoint</Application>
  <PresentationFormat>On-screen Show (4:3)</PresentationFormat>
  <Paragraphs>87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Equity</vt:lpstr>
      <vt:lpstr>Comparative and Superlative Adjectives</vt:lpstr>
      <vt:lpstr>Tall, Taller, Tallest</vt:lpstr>
      <vt:lpstr>-er, est rules</vt:lpstr>
      <vt:lpstr>Three or more syllables…</vt:lpstr>
      <vt:lpstr>Irregular Adjectives</vt:lpstr>
      <vt:lpstr>Exercise 1</vt:lpstr>
      <vt:lpstr>Exercise 1</vt:lpstr>
      <vt:lpstr>Exercise 2</vt:lpstr>
      <vt:lpstr>Exercise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Comparative and Superlative Adjectives</dc:title>
  <dc:creator>Julie Skaggs</dc:creator>
  <cp:lastModifiedBy>Julie Skaggs</cp:lastModifiedBy>
  <cp:revision>89</cp:revision>
  <dcterms:created xsi:type="dcterms:W3CDTF">2014-02-12T20:17:59Z</dcterms:created>
  <dcterms:modified xsi:type="dcterms:W3CDTF">2014-02-13T20:52:09Z</dcterms:modified>
</cp:coreProperties>
</file>