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2" r:id="rId4"/>
    <p:sldId id="258" r:id="rId5"/>
    <p:sldId id="259" r:id="rId6"/>
    <p:sldId id="260" r:id="rId7"/>
    <p:sldId id="261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7" d="100"/>
          <a:sy n="47" d="100"/>
        </p:scale>
        <p:origin x="-117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2918520B-6A64-4EAE-9975-16404432D4A7}" type="datetimeFigureOut">
              <a:rPr lang="en-US" smtClean="0"/>
              <a:t>2/17/2014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9B621493-5A72-4812-83A6-3B49A467F73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Few &amp; Little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Chapter 2, Lesson 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90841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724936"/>
          </a:xfrm>
        </p:spPr>
        <p:txBody>
          <a:bodyPr/>
          <a:lstStyle/>
          <a:p>
            <a:r>
              <a:rPr lang="en-US" dirty="0" smtClean="0"/>
              <a:t>Exercise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90600" y="1828800"/>
            <a:ext cx="6777317" cy="4267200"/>
          </a:xfrm>
        </p:spPr>
        <p:txBody>
          <a:bodyPr>
            <a:normAutofit/>
          </a:bodyPr>
          <a:lstStyle/>
          <a:p>
            <a:pPr marL="68580" indent="0">
              <a:buNone/>
            </a:pPr>
            <a:r>
              <a:rPr lang="en-US" dirty="0" smtClean="0"/>
              <a:t>6. I was able to fill fewer bags with garbage than I did last </a:t>
            </a:r>
            <a:r>
              <a:rPr lang="en-US" dirty="0" err="1" smtClean="0"/>
              <a:t>yaer</a:t>
            </a:r>
            <a:r>
              <a:rPr lang="en-US" dirty="0" smtClean="0"/>
              <a:t>.</a:t>
            </a:r>
          </a:p>
          <a:p>
            <a:pPr marL="68580" indent="0">
              <a:buNone/>
            </a:pPr>
            <a:r>
              <a:rPr lang="en-US" dirty="0" smtClean="0"/>
              <a:t>7. These plants require fewer attention than those.</a:t>
            </a:r>
          </a:p>
          <a:p>
            <a:pPr marL="68580" indent="0">
              <a:buNone/>
            </a:pPr>
            <a:r>
              <a:rPr lang="en-US" dirty="0" smtClean="0"/>
              <a:t>8. Luckily, we had less trouble with the recycling trucks than we did last year</a:t>
            </a:r>
          </a:p>
          <a:p>
            <a:pPr marL="68580" indent="0">
              <a:buNone/>
            </a:pPr>
            <a:r>
              <a:rPr lang="en-US" dirty="0" smtClean="0"/>
              <a:t>9. Some of us had fewer motivation because of the low turnout in participation.</a:t>
            </a:r>
          </a:p>
          <a:p>
            <a:pPr marL="68580" indent="0">
              <a:buNone/>
            </a:pPr>
            <a:r>
              <a:rPr lang="en-US" dirty="0" smtClean="0"/>
              <a:t>10. As a result, everyone is less enthusiastic about this year’s cleanup.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416468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473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043492" y="1371600"/>
            <a:ext cx="6777317" cy="4461029"/>
          </a:xfrm>
        </p:spPr>
        <p:txBody>
          <a:bodyPr/>
          <a:lstStyle/>
          <a:p>
            <a:r>
              <a:rPr lang="en-US" dirty="0" smtClean="0"/>
              <a:t>Concrete Nouns – name things that can be seen, touched, or counted</a:t>
            </a:r>
          </a:p>
          <a:p>
            <a:pPr lvl="1"/>
            <a:r>
              <a:rPr lang="en-US" dirty="0" smtClean="0"/>
              <a:t>Table, artist, Ohio River</a:t>
            </a:r>
          </a:p>
          <a:p>
            <a:pPr lvl="1"/>
            <a:endParaRPr lang="en-US" dirty="0"/>
          </a:p>
          <a:p>
            <a:r>
              <a:rPr lang="en-US" dirty="0" smtClean="0"/>
              <a:t>Abstract Nouns – name things that can’t be seen, touched or counted</a:t>
            </a:r>
          </a:p>
          <a:p>
            <a:pPr lvl="1"/>
            <a:r>
              <a:rPr lang="en-US" dirty="0" smtClean="0"/>
              <a:t>Morality, sadness, love, duration</a:t>
            </a:r>
          </a:p>
          <a:p>
            <a:pPr marL="36576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86000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Few, fewer, fewest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Used for things that CAN be counted</a:t>
            </a:r>
          </a:p>
          <a:p>
            <a:r>
              <a:rPr lang="en-US" dirty="0" smtClean="0"/>
              <a:t>Concrete nouns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152235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Little, less, least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For abstract nouns</a:t>
            </a:r>
          </a:p>
          <a:p>
            <a:r>
              <a:rPr lang="en-US" dirty="0" smtClean="0"/>
              <a:t>Compare things that cannot be counted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09488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609600"/>
            <a:ext cx="7024744" cy="1143000"/>
          </a:xfrm>
        </p:spPr>
        <p:txBody>
          <a:bodyPr/>
          <a:lstStyle/>
          <a:p>
            <a:r>
              <a:rPr lang="en-US" dirty="0" smtClean="0"/>
              <a:t>Exercise 1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752600"/>
            <a:ext cx="7109908" cy="4080029"/>
          </a:xfrm>
        </p:spPr>
        <p:txBody>
          <a:bodyPr>
            <a:normAutofit/>
          </a:bodyPr>
          <a:lstStyle/>
          <a:p>
            <a:r>
              <a:rPr lang="en-US" dirty="0" smtClean="0"/>
              <a:t>Circle each concrete noun</a:t>
            </a:r>
          </a:p>
          <a:p>
            <a:pPr marL="68580" indent="0">
              <a:buNone/>
            </a:pPr>
            <a:endParaRPr lang="en-US" dirty="0" smtClean="0"/>
          </a:p>
          <a:p>
            <a:pPr marL="68580" indent="0">
              <a:buNone/>
            </a:pPr>
            <a:r>
              <a:rPr lang="en-US" dirty="0" smtClean="0"/>
              <a:t>dime		happiness	ballad	paper</a:t>
            </a:r>
          </a:p>
          <a:p>
            <a:pPr marL="68580" indent="0">
              <a:buNone/>
            </a:pPr>
            <a:r>
              <a:rPr lang="en-US" dirty="0" smtClean="0"/>
              <a:t>love		drop		necklace</a:t>
            </a:r>
          </a:p>
          <a:p>
            <a:pPr marL="68580" indent="0">
              <a:buNone/>
            </a:pPr>
            <a:r>
              <a:rPr lang="en-US" dirty="0" smtClean="0"/>
              <a:t>courage 	jewelry	pear		fruit</a:t>
            </a:r>
          </a:p>
          <a:p>
            <a:pPr marL="68580" indent="0">
              <a:buNone/>
            </a:pPr>
            <a:r>
              <a:rPr lang="en-US" dirty="0"/>
              <a:t>h</a:t>
            </a:r>
            <a:r>
              <a:rPr lang="en-US" dirty="0" smtClean="0"/>
              <a:t>onesty	advice	truth</a:t>
            </a:r>
          </a:p>
          <a:p>
            <a:pPr marL="68580" indent="0">
              <a:buNone/>
            </a:pPr>
            <a:r>
              <a:rPr lang="en-US" dirty="0" smtClean="0"/>
              <a:t>story 		forest		wood		time</a:t>
            </a:r>
          </a:p>
          <a:p>
            <a:pPr marL="68580" indent="0">
              <a:buNone/>
            </a:pPr>
            <a:r>
              <a:rPr lang="en-US" dirty="0" smtClean="0"/>
              <a:t>Sheep	log		compassion</a:t>
            </a:r>
          </a:p>
          <a:p>
            <a:pPr marL="68580" indent="0">
              <a:buNone/>
            </a:pPr>
            <a:r>
              <a:rPr lang="en-US" dirty="0" smtClean="0"/>
              <a:t>Governor	lump		gallon</a:t>
            </a:r>
          </a:p>
        </p:txBody>
      </p:sp>
    </p:spTree>
    <p:extLst>
      <p:ext uri="{BB962C8B-B14F-4D97-AF65-F5344CB8AC3E}">
        <p14:creationId xmlns:p14="http://schemas.microsoft.com/office/powerpoint/2010/main" val="314865237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Exercise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25780" indent="-457200">
              <a:buAutoNum type="arabicPeriod"/>
            </a:pPr>
            <a:r>
              <a:rPr lang="en-US" dirty="0" smtClean="0"/>
              <a:t>(Fewer, Less) cranes return to the marsh each year.</a:t>
            </a:r>
          </a:p>
          <a:p>
            <a:pPr marL="525780" indent="-457200">
              <a:buAutoNum type="arabicPeriod"/>
            </a:pPr>
            <a:r>
              <a:rPr lang="en-US" dirty="0" smtClean="0"/>
              <a:t>Sadly, (few, little) attention is paid to the dwindling number.</a:t>
            </a:r>
          </a:p>
          <a:p>
            <a:pPr marL="525780" indent="-457200">
              <a:buAutoNum type="arabicPeriod"/>
            </a:pPr>
            <a:r>
              <a:rPr lang="en-US" dirty="0" smtClean="0"/>
              <a:t>This year there are (fewer, less) nests than last year.</a:t>
            </a:r>
          </a:p>
          <a:p>
            <a:pPr marL="525780" indent="-457200">
              <a:buAutoNum type="arabicPeriod"/>
            </a:pPr>
            <a:r>
              <a:rPr lang="en-US" dirty="0" smtClean="0"/>
              <a:t>This means, or course, that there will be (fewer, less) young birds next year.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60956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685800"/>
            <a:ext cx="7024744" cy="1143000"/>
          </a:xfrm>
        </p:spPr>
        <p:txBody>
          <a:bodyPr/>
          <a:lstStyle/>
          <a:p>
            <a:r>
              <a:rPr lang="en-US" dirty="0" smtClean="0"/>
              <a:t>Exercise 2 cont.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43492" y="1981200"/>
            <a:ext cx="6777317" cy="4267200"/>
          </a:xfrm>
        </p:spPr>
        <p:txBody>
          <a:bodyPr>
            <a:normAutofit/>
          </a:bodyPr>
          <a:lstStyle/>
          <a:p>
            <a:pPr marL="68580" indent="0">
              <a:buNone/>
            </a:pPr>
            <a:r>
              <a:rPr lang="en-US" dirty="0" smtClean="0"/>
              <a:t>5. (Fewer, Less) concern with conservation means that more marshland may be taken over for commercial and residential use.</a:t>
            </a:r>
          </a:p>
          <a:p>
            <a:pPr marL="68580" indent="0">
              <a:buNone/>
            </a:pPr>
            <a:r>
              <a:rPr lang="en-US" dirty="0" smtClean="0"/>
              <a:t>6. </a:t>
            </a:r>
            <a:r>
              <a:rPr lang="en-US" dirty="0"/>
              <a:t>(Fewer, Less) </a:t>
            </a:r>
            <a:r>
              <a:rPr lang="en-US" dirty="0" smtClean="0"/>
              <a:t>land in which animals can nest is available.</a:t>
            </a:r>
          </a:p>
          <a:p>
            <a:pPr marL="68580" indent="0">
              <a:buNone/>
            </a:pPr>
            <a:r>
              <a:rPr lang="en-US" dirty="0" smtClean="0"/>
              <a:t>7. </a:t>
            </a:r>
            <a:r>
              <a:rPr lang="en-US" dirty="0"/>
              <a:t>(Fewer, Less) </a:t>
            </a:r>
            <a:r>
              <a:rPr lang="en-US" dirty="0" smtClean="0"/>
              <a:t>citizens seem to be interested in environmental issues.</a:t>
            </a:r>
          </a:p>
          <a:p>
            <a:pPr marL="68580" indent="0">
              <a:buNone/>
            </a:pPr>
            <a:r>
              <a:rPr lang="en-US" dirty="0" smtClean="0"/>
              <a:t>8. </a:t>
            </a:r>
            <a:r>
              <a:rPr lang="en-US" dirty="0"/>
              <a:t>(Fewer, Less) </a:t>
            </a:r>
            <a:r>
              <a:rPr lang="en-US" dirty="0" smtClean="0"/>
              <a:t>funds are set aside for conservation.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42349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Exercise 2 cont.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8580" indent="0">
              <a:buNone/>
            </a:pPr>
            <a:r>
              <a:rPr lang="en-US" dirty="0" smtClean="0"/>
              <a:t>9. The average citizen seems to have (little, few) basic knowledge about the issue of the cranes.</a:t>
            </a:r>
          </a:p>
          <a:p>
            <a:pPr marL="68580" indent="0">
              <a:buNone/>
            </a:pPr>
            <a:r>
              <a:rPr lang="en-US" dirty="0" smtClean="0"/>
              <a:t>10. Even the (fewest, least) effort can have significant results on saving land for these endangered creatures.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58156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685800"/>
            <a:ext cx="7024744" cy="1143000"/>
          </a:xfrm>
        </p:spPr>
        <p:txBody>
          <a:bodyPr/>
          <a:lstStyle/>
          <a:p>
            <a:r>
              <a:rPr lang="en-US" dirty="0" smtClean="0"/>
              <a:t>Exercise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6800" y="1981200"/>
            <a:ext cx="6777317" cy="4191000"/>
          </a:xfrm>
        </p:spPr>
        <p:txBody>
          <a:bodyPr/>
          <a:lstStyle/>
          <a:p>
            <a:pPr marL="525780" indent="-457200">
              <a:buAutoNum type="arabicPeriod"/>
            </a:pPr>
            <a:r>
              <a:rPr lang="en-US" dirty="0" smtClean="0"/>
              <a:t>Less participants attended this year’s </a:t>
            </a:r>
            <a:r>
              <a:rPr lang="en-US" dirty="0" err="1" smtClean="0"/>
              <a:t>winderness</a:t>
            </a:r>
            <a:r>
              <a:rPr lang="en-US" dirty="0" smtClean="0"/>
              <a:t> cleanup.</a:t>
            </a:r>
          </a:p>
          <a:p>
            <a:pPr marL="525780" indent="-457200">
              <a:buAutoNum type="arabicPeriod"/>
            </a:pPr>
            <a:r>
              <a:rPr lang="en-US" dirty="0"/>
              <a:t>T</a:t>
            </a:r>
            <a:r>
              <a:rPr lang="en-US" dirty="0" smtClean="0"/>
              <a:t>his probably was because there was less publicity for it.</a:t>
            </a:r>
          </a:p>
          <a:p>
            <a:pPr marL="525780" indent="-457200">
              <a:buAutoNum type="arabicPeriod"/>
            </a:pPr>
            <a:r>
              <a:rPr lang="en-US" dirty="0" smtClean="0"/>
              <a:t>There were less ads for it in the newspapers.</a:t>
            </a:r>
          </a:p>
          <a:p>
            <a:pPr marL="525780" indent="-457200">
              <a:buAutoNum type="arabicPeriod"/>
            </a:pPr>
            <a:r>
              <a:rPr lang="en-US" dirty="0" smtClean="0"/>
              <a:t>There was fewer time for the cleanup because rain fell in the afternoon.</a:t>
            </a:r>
          </a:p>
          <a:p>
            <a:pPr marL="525780" indent="-457200">
              <a:buAutoNum type="arabicPeriod"/>
            </a:pPr>
            <a:r>
              <a:rPr lang="en-US" dirty="0" smtClean="0"/>
              <a:t>Perhaps fewer people participated because of the rain.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692872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20</TotalTime>
  <Words>400</Words>
  <Application>Microsoft Office PowerPoint</Application>
  <PresentationFormat>On-screen Show (4:3)</PresentationFormat>
  <Paragraphs>48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Austin</vt:lpstr>
      <vt:lpstr>Few &amp; Little</vt:lpstr>
      <vt:lpstr>PowerPoint Presentation</vt:lpstr>
      <vt:lpstr>Few, fewer, fewest </vt:lpstr>
      <vt:lpstr>Little, less, least</vt:lpstr>
      <vt:lpstr>Exercise 1 </vt:lpstr>
      <vt:lpstr>Exercise 2</vt:lpstr>
      <vt:lpstr>Exercise 2 cont.</vt:lpstr>
      <vt:lpstr>Exercise 2 cont.</vt:lpstr>
      <vt:lpstr>Exercise 3</vt:lpstr>
      <vt:lpstr>Exercise 3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Few &amp; Little</dc:title>
  <dc:creator>Julie D</dc:creator>
  <cp:lastModifiedBy>Julie D</cp:lastModifiedBy>
  <cp:revision>3</cp:revision>
  <dcterms:created xsi:type="dcterms:W3CDTF">2014-02-18T01:38:17Z</dcterms:created>
  <dcterms:modified xsi:type="dcterms:W3CDTF">2014-02-18T01:58:45Z</dcterms:modified>
</cp:coreProperties>
</file>

<file path=docProps/thumbnail.jpeg>
</file>