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57"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C48339-45FA-47BF-86F1-1DDF5BFE2D77}"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02E42-571C-437D-93B9-396A66AAFFE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C48339-45FA-47BF-86F1-1DDF5BFE2D77}"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02E42-571C-437D-93B9-396A66AAFFE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C48339-45FA-47BF-86F1-1DDF5BFE2D77}"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02E42-571C-437D-93B9-396A66AAFFE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C48339-45FA-47BF-86F1-1DDF5BFE2D77}"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02E42-571C-437D-93B9-396A66AAFFE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C48339-45FA-47BF-86F1-1DDF5BFE2D77}"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02E42-571C-437D-93B9-396A66AAFFE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C48339-45FA-47BF-86F1-1DDF5BFE2D77}"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F02E42-571C-437D-93B9-396A66AAFFE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C48339-45FA-47BF-86F1-1DDF5BFE2D77}"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F02E42-571C-437D-93B9-396A66AAFFE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C48339-45FA-47BF-86F1-1DDF5BFE2D77}"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F02E42-571C-437D-93B9-396A66AAFFE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C48339-45FA-47BF-86F1-1DDF5BFE2D77}"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F02E42-571C-437D-93B9-396A66AAFFE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C48339-45FA-47BF-86F1-1DDF5BFE2D77}"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F02E42-571C-437D-93B9-396A66AAFFE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C48339-45FA-47BF-86F1-1DDF5BFE2D77}"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F02E42-571C-437D-93B9-396A66AAFFE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C48339-45FA-47BF-86F1-1DDF5BFE2D77}"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F02E42-571C-437D-93B9-396A66AAFFE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381000"/>
            <a:ext cx="8534400" cy="5632311"/>
          </a:xfrm>
          <a:prstGeom prst="rect">
            <a:avLst/>
          </a:prstGeom>
        </p:spPr>
        <p:txBody>
          <a:bodyPr wrap="square">
            <a:spAutoFit/>
          </a:bodyPr>
          <a:lstStyle/>
          <a:p>
            <a:endParaRPr lang="en-US" sz="2000" dirty="0"/>
          </a:p>
          <a:p>
            <a:r>
              <a:rPr lang="en-US" sz="2000" dirty="0"/>
              <a:t> </a:t>
            </a:r>
            <a:r>
              <a:rPr lang="en-US" sz="2000" b="1" dirty="0"/>
              <a:t>Identifying Subject Complements. Underline the subject complement in each of the following sentences. Look for the linking verb to help you find the subject complement</a:t>
            </a:r>
            <a:r>
              <a:rPr lang="en-US" sz="2000" b="1" dirty="0" smtClean="0"/>
              <a:t>.</a:t>
            </a:r>
          </a:p>
          <a:p>
            <a:r>
              <a:rPr lang="en-US" sz="2000" b="1" dirty="0" smtClean="0"/>
              <a:t> </a:t>
            </a:r>
            <a:endParaRPr lang="en-US" sz="2000" b="1" dirty="0"/>
          </a:p>
          <a:p>
            <a:r>
              <a:rPr lang="en-US" sz="2000" dirty="0"/>
              <a:t>Example: Cheddar cheese is </a:t>
            </a:r>
            <a:r>
              <a:rPr lang="en-US" sz="2000" u="sng" dirty="0"/>
              <a:t>orange. </a:t>
            </a:r>
          </a:p>
          <a:p>
            <a:r>
              <a:rPr lang="en-US" sz="2000" dirty="0"/>
              <a:t>John feels </a:t>
            </a:r>
            <a:r>
              <a:rPr lang="en-US" sz="2000" u="sng" dirty="0"/>
              <a:t>sick today. </a:t>
            </a:r>
            <a:endParaRPr lang="en-US" sz="2000" u="sng" dirty="0" smtClean="0"/>
          </a:p>
          <a:p>
            <a:endParaRPr lang="en-US" sz="2000" u="sng" dirty="0"/>
          </a:p>
          <a:p>
            <a:pPr marL="342900" indent="-342900">
              <a:buAutoNum type="arabicPeriod"/>
            </a:pPr>
            <a:r>
              <a:rPr lang="en-US" sz="2000" dirty="0" smtClean="0"/>
              <a:t>The </a:t>
            </a:r>
            <a:r>
              <a:rPr lang="en-US" sz="2000" dirty="0"/>
              <a:t>mongoose, introduced to Puerto Rico to kill poisonous snakes, has become the island’s most </a:t>
            </a:r>
            <a:r>
              <a:rPr lang="en-US" sz="2000" dirty="0" smtClean="0"/>
              <a:t>annoying </a:t>
            </a:r>
            <a:r>
              <a:rPr lang="en-US" sz="2000" dirty="0"/>
              <a:t>predator. </a:t>
            </a:r>
            <a:endParaRPr lang="en-US" sz="2000" dirty="0" smtClean="0"/>
          </a:p>
          <a:p>
            <a:pPr marL="342900" indent="-342900">
              <a:buAutoNum type="arabicPeriod"/>
            </a:pPr>
            <a:endParaRPr lang="en-US" sz="2000" dirty="0"/>
          </a:p>
          <a:p>
            <a:r>
              <a:rPr lang="en-US" sz="2000" dirty="0"/>
              <a:t>2. Why are many of our folk heroes outlaws? </a:t>
            </a:r>
            <a:endParaRPr lang="en-US" sz="2000" dirty="0" smtClean="0"/>
          </a:p>
          <a:p>
            <a:endParaRPr lang="en-US" sz="2000" dirty="0"/>
          </a:p>
          <a:p>
            <a:r>
              <a:rPr lang="en-US" sz="2000" dirty="0"/>
              <a:t>3. The chlorine in the pool smelled harsh. </a:t>
            </a:r>
            <a:endParaRPr lang="en-US" sz="2000" dirty="0" smtClean="0"/>
          </a:p>
          <a:p>
            <a:endParaRPr lang="en-US" sz="2000" dirty="0"/>
          </a:p>
          <a:p>
            <a:r>
              <a:rPr lang="en-US" sz="2000" dirty="0"/>
              <a:t>4. This bread tastes moldy to me. </a:t>
            </a:r>
            <a:endParaRPr lang="en-US" sz="2000" dirty="0" smtClean="0"/>
          </a:p>
          <a:p>
            <a:endParaRPr lang="en-US" sz="2000" dirty="0"/>
          </a:p>
          <a:p>
            <a:r>
              <a:rPr lang="en-US" sz="2000" dirty="0"/>
              <a:t>5. The hungry beggar felt too faint to hold out his cup.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304800" y="228600"/>
            <a:ext cx="8610600" cy="2686050"/>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0" y="2990850"/>
            <a:ext cx="9144000" cy="1200150"/>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609600" y="3962400"/>
            <a:ext cx="6019800" cy="25527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8600" y="228600"/>
            <a:ext cx="8458200" cy="29813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1219200" y="3352800"/>
            <a:ext cx="6781800" cy="323081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 y="1228725"/>
            <a:ext cx="9144000" cy="440055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474345"/>
            <a:ext cx="8610600" cy="5847755"/>
          </a:xfrm>
          <a:prstGeom prst="rect">
            <a:avLst/>
          </a:prstGeom>
        </p:spPr>
        <p:txBody>
          <a:bodyPr wrap="square">
            <a:spAutoFit/>
          </a:bodyPr>
          <a:lstStyle/>
          <a:p>
            <a:r>
              <a:rPr lang="en-US" b="1" dirty="0"/>
              <a:t>Object complement</a:t>
            </a:r>
            <a:endParaRPr lang="en-US" dirty="0"/>
          </a:p>
          <a:p>
            <a:r>
              <a:rPr lang="en-US" dirty="0"/>
              <a:t>Now study the following sentences:</a:t>
            </a:r>
          </a:p>
          <a:p>
            <a:r>
              <a:rPr lang="en-US" dirty="0"/>
              <a:t>They made Harry Chairman.</a:t>
            </a:r>
          </a:p>
          <a:p>
            <a:r>
              <a:rPr lang="en-US" dirty="0"/>
              <a:t>The President appointed him Governor</a:t>
            </a:r>
            <a:r>
              <a:rPr lang="en-US" dirty="0" smtClean="0"/>
              <a:t>.</a:t>
            </a:r>
          </a:p>
          <a:p>
            <a:endParaRPr lang="en-US" dirty="0"/>
          </a:p>
          <a:p>
            <a:r>
              <a:rPr lang="en-US" dirty="0"/>
              <a:t>In sentence 1, Harry is the object of the transitive verb made. But if you say ‘they made Harry’, the sense is incomplete. In addition to the object Harry, we need another word to complete the meaning of the verb made. The word Chairman which completes the meaning of the sentence is called a complement. Since it says something about the object it is called an </a:t>
            </a:r>
            <a:r>
              <a:rPr lang="en-US" b="1" dirty="0"/>
              <a:t>object complement</a:t>
            </a:r>
            <a:r>
              <a:rPr lang="en-US" b="1" dirty="0" smtClean="0"/>
              <a:t>.</a:t>
            </a:r>
          </a:p>
          <a:p>
            <a:endParaRPr lang="en-US" dirty="0"/>
          </a:p>
          <a:p>
            <a:pPr marL="342900" indent="-342900">
              <a:buAutoNum type="arabicPeriod"/>
            </a:pPr>
            <a:r>
              <a:rPr lang="en-US" sz="2800" dirty="0" smtClean="0"/>
              <a:t>The town paper named Emma Best actress.</a:t>
            </a:r>
          </a:p>
          <a:p>
            <a:pPr marL="342900" indent="-342900">
              <a:buAutoNum type="arabicPeriod"/>
            </a:pPr>
            <a:r>
              <a:rPr lang="en-US" sz="2800" dirty="0" smtClean="0"/>
              <a:t>The school newspaper declared the play a success.</a:t>
            </a:r>
          </a:p>
          <a:p>
            <a:pPr marL="342900" indent="-342900">
              <a:buAutoNum type="arabicPeriod"/>
            </a:pPr>
            <a:r>
              <a:rPr lang="en-US" sz="2800" dirty="0" smtClean="0"/>
              <a:t>Ms. Stanton appointed Charles director of the next play.</a:t>
            </a:r>
          </a:p>
          <a:p>
            <a:pPr marL="342900" indent="-342900">
              <a:buAutoNum type="arabicPeriod"/>
            </a:pPr>
            <a:r>
              <a:rPr lang="en-US" sz="2800" dirty="0" smtClean="0"/>
              <a:t>We chose </a:t>
            </a:r>
            <a:r>
              <a:rPr lang="en-US" sz="2800" dirty="0" err="1" smtClean="0"/>
              <a:t>Pilar</a:t>
            </a:r>
            <a:r>
              <a:rPr lang="en-US" sz="2800" dirty="0" smtClean="0"/>
              <a:t> president of the drama club.</a:t>
            </a:r>
          </a:p>
          <a:p>
            <a:pPr marL="342900" indent="-342900">
              <a:buAutoNum type="arabicPeriod"/>
            </a:pPr>
            <a:r>
              <a:rPr lang="en-US" sz="2800" dirty="0" smtClean="0"/>
              <a:t>We made Mickey Mouse our unofficial mascot.</a:t>
            </a:r>
            <a:endParaRPr lang="en-US" sz="2800" dirty="0"/>
          </a:p>
          <a:p>
            <a:r>
              <a:rPr lang="en-US" dirty="0"/>
              <a:t/>
            </a:r>
            <a:br>
              <a:rPr lang="en-US" dirty="0"/>
            </a:b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247</Words>
  <Application>Microsoft Office PowerPoint</Application>
  <PresentationFormat>On-screen Show (4:3)</PresentationFormat>
  <Paragraphs>28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Julie Skaggs</dc:creator>
  <cp:lastModifiedBy>Julie Skaggs</cp:lastModifiedBy>
  <cp:revision>3</cp:revision>
  <dcterms:created xsi:type="dcterms:W3CDTF">2013-10-14T16:53:29Z</dcterms:created>
  <dcterms:modified xsi:type="dcterms:W3CDTF">2013-10-14T17:14:17Z</dcterms:modified>
</cp:coreProperties>
</file>